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sldIdLst>
    <p:sldId id="269" r:id="rId2"/>
    <p:sldId id="270" r:id="rId3"/>
    <p:sldId id="272" r:id="rId4"/>
    <p:sldId id="295" r:id="rId5"/>
    <p:sldId id="271" r:id="rId6"/>
    <p:sldId id="294" r:id="rId7"/>
    <p:sldId id="274" r:id="rId8"/>
    <p:sldId id="316" r:id="rId9"/>
    <p:sldId id="317" r:id="rId10"/>
    <p:sldId id="318" r:id="rId11"/>
    <p:sldId id="273" r:id="rId12"/>
    <p:sldId id="275" r:id="rId13"/>
    <p:sldId id="276" r:id="rId14"/>
    <p:sldId id="279" r:id="rId15"/>
    <p:sldId id="319" r:id="rId16"/>
    <p:sldId id="280" r:id="rId17"/>
    <p:sldId id="296" r:id="rId18"/>
    <p:sldId id="278" r:id="rId19"/>
    <p:sldId id="277" r:id="rId20"/>
    <p:sldId id="320" r:id="rId21"/>
    <p:sldId id="281" r:id="rId22"/>
    <p:sldId id="282" r:id="rId23"/>
    <p:sldId id="283" r:id="rId24"/>
    <p:sldId id="284" r:id="rId25"/>
    <p:sldId id="285" r:id="rId26"/>
    <p:sldId id="321" r:id="rId27"/>
    <p:sldId id="287" r:id="rId28"/>
    <p:sldId id="322" r:id="rId29"/>
    <p:sldId id="289" r:id="rId30"/>
    <p:sldId id="290" r:id="rId31"/>
    <p:sldId id="328" r:id="rId32"/>
    <p:sldId id="297" r:id="rId33"/>
    <p:sldId id="298" r:id="rId34"/>
    <p:sldId id="300" r:id="rId35"/>
    <p:sldId id="301" r:id="rId36"/>
    <p:sldId id="302" r:id="rId37"/>
    <p:sldId id="303" r:id="rId38"/>
    <p:sldId id="304" r:id="rId39"/>
    <p:sldId id="305" r:id="rId40"/>
    <p:sldId id="323" r:id="rId41"/>
    <p:sldId id="308" r:id="rId42"/>
    <p:sldId id="327" r:id="rId43"/>
    <p:sldId id="309" r:id="rId44"/>
    <p:sldId id="324" r:id="rId45"/>
    <p:sldId id="325" r:id="rId46"/>
    <p:sldId id="311" r:id="rId47"/>
    <p:sldId id="312" r:id="rId48"/>
    <p:sldId id="313" r:id="rId49"/>
    <p:sldId id="326" r:id="rId50"/>
    <p:sldId id="314" r:id="rId51"/>
    <p:sldId id="292" r:id="rId52"/>
    <p:sldId id="293" r:id="rId53"/>
    <p:sldId id="329" r:id="rId54"/>
    <p:sldId id="330" r:id="rId55"/>
  </p:sldIdLst>
  <p:sldSz cx="9144000" cy="6858000" type="screen4x3"/>
  <p:notesSz cx="7010400" cy="92964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1" autoAdjust="0"/>
    <p:restoredTop sz="94660"/>
  </p:normalViewPr>
  <p:slideViewPr>
    <p:cSldViewPr>
      <p:cViewPr varScale="1">
        <p:scale>
          <a:sx n="70" d="100"/>
          <a:sy n="70" d="100"/>
        </p:scale>
        <p:origin x="141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ov_delovni_lis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ov_delovni_lis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ov_delovni_lis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ov_delovni_lis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ov_delovni_list5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sl-SI"/>
            </a:pPr>
            <a:r>
              <a:rPr lang="en-US" sz="2600" dirty="0"/>
              <a:t>1-letniki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v>1-letniki</c:v>
          </c:tx>
          <c:invertIfNegative val="0"/>
          <c:dPt>
            <c:idx val="14"/>
            <c:invertIfNegative val="0"/>
            <c:bubble3D val="0"/>
            <c:spPr>
              <a:solidFill>
                <a:schemeClr val="accent1"/>
              </a:solidFill>
            </c:spPr>
          </c:dPt>
          <c:cat>
            <c:strRef>
              <c:f>Sheet1!$C$2:$C$26</c:f>
              <c:strCache>
                <c:ptCount val="25"/>
                <c:pt idx="0">
                  <c:v>UK-ENG</c:v>
                </c:pt>
                <c:pt idx="1">
                  <c:v>UK-WLS</c:v>
                </c:pt>
                <c:pt idx="2">
                  <c:v>UK-NIR</c:v>
                </c:pt>
                <c:pt idx="3">
                  <c:v>UK-SCT</c:v>
                </c:pt>
                <c:pt idx="4">
                  <c:v>EL</c:v>
                </c:pt>
                <c:pt idx="5">
                  <c:v>FI</c:v>
                </c:pt>
                <c:pt idx="6">
                  <c:v>DE</c:v>
                </c:pt>
                <c:pt idx="7">
                  <c:v>IE</c:v>
                </c:pt>
                <c:pt idx="8">
                  <c:v>MT</c:v>
                </c:pt>
                <c:pt idx="9">
                  <c:v>RO</c:v>
                </c:pt>
                <c:pt idx="10">
                  <c:v>BE de</c:v>
                </c:pt>
                <c:pt idx="11">
                  <c:v>CY</c:v>
                </c:pt>
                <c:pt idx="12">
                  <c:v>LU</c:v>
                </c:pt>
                <c:pt idx="13">
                  <c:v>HU</c:v>
                </c:pt>
                <c:pt idx="14">
                  <c:v>SI</c:v>
                </c:pt>
                <c:pt idx="15">
                  <c:v>CH</c:v>
                </c:pt>
                <c:pt idx="16">
                  <c:v>BE nl</c:v>
                </c:pt>
                <c:pt idx="17">
                  <c:v>BE fr</c:v>
                </c:pt>
                <c:pt idx="18">
                  <c:v>PT</c:v>
                </c:pt>
                <c:pt idx="19">
                  <c:v>AT</c:v>
                </c:pt>
                <c:pt idx="20">
                  <c:v>EE</c:v>
                </c:pt>
                <c:pt idx="21">
                  <c:v>FR</c:v>
                </c:pt>
                <c:pt idx="22">
                  <c:v>PL</c:v>
                </c:pt>
                <c:pt idx="23">
                  <c:v>NO</c:v>
                </c:pt>
                <c:pt idx="24">
                  <c:v>LT</c:v>
                </c:pt>
              </c:strCache>
            </c:strRef>
          </c:cat>
          <c:val>
            <c:numRef>
              <c:f>Sheet1!$D$2:$D$26</c:f>
              <c:numCache>
                <c:formatCode>General</c:formatCode>
                <c:ptCount val="25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4</c:v>
                </c:pt>
                <c:pt idx="5">
                  <c:v>4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6</c:v>
                </c:pt>
                <c:pt idx="11">
                  <c:v>6</c:v>
                </c:pt>
                <c:pt idx="12">
                  <c:v>6</c:v>
                </c:pt>
                <c:pt idx="13">
                  <c:v>6</c:v>
                </c:pt>
                <c:pt idx="14">
                  <c:v>6</c:v>
                </c:pt>
                <c:pt idx="15">
                  <c:v>6</c:v>
                </c:pt>
                <c:pt idx="16" formatCode="0.0">
                  <c:v>6.5</c:v>
                </c:pt>
                <c:pt idx="17">
                  <c:v>7</c:v>
                </c:pt>
                <c:pt idx="18">
                  <c:v>7</c:v>
                </c:pt>
                <c:pt idx="19" formatCode="0.0">
                  <c:v>7.5</c:v>
                </c:pt>
                <c:pt idx="20">
                  <c:v>8</c:v>
                </c:pt>
                <c:pt idx="21">
                  <c:v>8</c:v>
                </c:pt>
                <c:pt idx="22">
                  <c:v>8</c:v>
                </c:pt>
                <c:pt idx="23">
                  <c:v>9</c:v>
                </c:pt>
                <c:pt idx="24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9562928"/>
        <c:axId val="179564496"/>
      </c:barChart>
      <c:catAx>
        <c:axId val="179562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sl-SI"/>
            </a:pPr>
            <a:endParaRPr lang="sl-SI"/>
          </a:p>
        </c:txPr>
        <c:crossAx val="179564496"/>
        <c:crosses val="autoZero"/>
        <c:auto val="1"/>
        <c:lblAlgn val="ctr"/>
        <c:lblOffset val="100"/>
        <c:noMultiLvlLbl val="0"/>
      </c:catAx>
      <c:valAx>
        <c:axId val="179564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sl-SI"/>
            </a:pPr>
            <a:endParaRPr lang="sl-SI"/>
          </a:p>
        </c:txPr>
        <c:crossAx val="17956292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sl-SI"/>
            </a:pPr>
            <a:r>
              <a:rPr lang="en-US" sz="2600" dirty="0"/>
              <a:t>5-letniki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0015792833861737E-2"/>
          <c:y val="0.15198566280909817"/>
          <c:w val="0.92998420716613861"/>
          <c:h val="0.78327937821331661"/>
        </c:manualLayout>
      </c:layout>
      <c:barChart>
        <c:barDir val="col"/>
        <c:grouping val="clustered"/>
        <c:varyColors val="0"/>
        <c:ser>
          <c:idx val="1"/>
          <c:order val="0"/>
          <c:tx>
            <c:v>5-letniki</c:v>
          </c:tx>
          <c:invertIfNegative val="0"/>
          <c:dPt>
            <c:idx val="2"/>
            <c:invertIfNegative val="0"/>
            <c:bubble3D val="0"/>
            <c:spPr>
              <a:solidFill>
                <a:schemeClr val="accent1"/>
              </a:solidFill>
            </c:spPr>
          </c:dPt>
          <c:cat>
            <c:strRef>
              <c:f>'5-letniki'!$A$2:$A$16</c:f>
              <c:strCache>
                <c:ptCount val="15"/>
                <c:pt idx="0">
                  <c:v>FI</c:v>
                </c:pt>
                <c:pt idx="1">
                  <c:v>LU</c:v>
                </c:pt>
                <c:pt idx="2">
                  <c:v>SI</c:v>
                </c:pt>
                <c:pt idx="3">
                  <c:v>EE</c:v>
                </c:pt>
                <c:pt idx="4">
                  <c:v>AT</c:v>
                </c:pt>
                <c:pt idx="5">
                  <c:v>PT</c:v>
                </c:pt>
                <c:pt idx="6">
                  <c:v>DE</c:v>
                </c:pt>
                <c:pt idx="7">
                  <c:v>RO</c:v>
                </c:pt>
                <c:pt idx="8">
                  <c:v>NO</c:v>
                </c:pt>
                <c:pt idx="9">
                  <c:v>BE de</c:v>
                </c:pt>
                <c:pt idx="10">
                  <c:v>BE fr</c:v>
                </c:pt>
                <c:pt idx="11">
                  <c:v>LT</c:v>
                </c:pt>
                <c:pt idx="12">
                  <c:v>SK</c:v>
                </c:pt>
                <c:pt idx="13">
                  <c:v>CY</c:v>
                </c:pt>
                <c:pt idx="14">
                  <c:v>EL</c:v>
                </c:pt>
              </c:strCache>
            </c:strRef>
          </c:cat>
          <c:val>
            <c:numRef>
              <c:f>'5-letniki'!$B$2:$B$16</c:f>
              <c:numCache>
                <c:formatCode>General</c:formatCode>
                <c:ptCount val="15"/>
                <c:pt idx="0">
                  <c:v>7</c:v>
                </c:pt>
                <c:pt idx="1">
                  <c:v>11</c:v>
                </c:pt>
                <c:pt idx="2">
                  <c:v>11</c:v>
                </c:pt>
                <c:pt idx="3">
                  <c:v>12</c:v>
                </c:pt>
                <c:pt idx="4" formatCode="0.0">
                  <c:v>12.5</c:v>
                </c:pt>
                <c:pt idx="5" formatCode="0.0">
                  <c:v>12.5</c:v>
                </c:pt>
                <c:pt idx="6">
                  <c:v>14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20</c:v>
                </c:pt>
                <c:pt idx="12">
                  <c:v>22</c:v>
                </c:pt>
                <c:pt idx="13">
                  <c:v>25</c:v>
                </c:pt>
                <c:pt idx="14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9565672"/>
        <c:axId val="179566064"/>
      </c:barChart>
      <c:catAx>
        <c:axId val="179565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sl-SI"/>
            </a:pPr>
            <a:endParaRPr lang="sl-SI"/>
          </a:p>
        </c:txPr>
        <c:crossAx val="179566064"/>
        <c:crosses val="autoZero"/>
        <c:auto val="1"/>
        <c:lblAlgn val="ctr"/>
        <c:lblOffset val="100"/>
        <c:noMultiLvlLbl val="0"/>
      </c:catAx>
      <c:valAx>
        <c:axId val="1795660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sl-SI"/>
            </a:pPr>
            <a:endParaRPr lang="sl-SI"/>
          </a:p>
        </c:txPr>
        <c:crossAx val="17956567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txPr>
        <a:bodyPr/>
        <a:lstStyle/>
        <a:p>
          <a:pPr>
            <a:defRPr lang="sl-SI"/>
          </a:pPr>
          <a:endParaRPr lang="sl-SI"/>
        </a:p>
      </c:txPr>
    </c:title>
    <c:autoTitleDeleted val="0"/>
    <c:plotArea>
      <c:layout>
        <c:manualLayout>
          <c:layoutTarget val="inner"/>
          <c:xMode val="edge"/>
          <c:yMode val="edge"/>
          <c:x val="0.10536883824101427"/>
          <c:y val="0.15198567920945366"/>
          <c:w val="0.92998420716613861"/>
          <c:h val="0.78327937821331661"/>
        </c:manualLayout>
      </c:layout>
      <c:barChart>
        <c:barDir val="col"/>
        <c:grouping val="clustered"/>
        <c:varyColors val="0"/>
        <c:ser>
          <c:idx val="1"/>
          <c:order val="0"/>
          <c:tx>
            <c:v>vključenost 4+</c:v>
          </c:tx>
          <c:invertIfNegative val="0"/>
          <c:dPt>
            <c:idx val="14"/>
            <c:invertIfNegative val="0"/>
            <c:bubble3D val="0"/>
            <c:spPr>
              <a:solidFill>
                <a:schemeClr val="accent1"/>
              </a:solidFill>
            </c:spPr>
          </c:dPt>
          <c:cat>
            <c:strRef>
              <c:f>'vključenost 4+'!$A$2:$A$35</c:f>
              <c:strCache>
                <c:ptCount val="34"/>
                <c:pt idx="0">
                  <c:v>TR</c:v>
                </c:pt>
                <c:pt idx="1">
                  <c:v>HR</c:v>
                </c:pt>
                <c:pt idx="2">
                  <c:v>FI</c:v>
                </c:pt>
                <c:pt idx="3">
                  <c:v>EL</c:v>
                </c:pt>
                <c:pt idx="4">
                  <c:v>SK</c:v>
                </c:pt>
                <c:pt idx="5">
                  <c:v>PL</c:v>
                </c:pt>
                <c:pt idx="6">
                  <c:v>CH</c:v>
                </c:pt>
                <c:pt idx="7">
                  <c:v>RO</c:v>
                </c:pt>
                <c:pt idx="8">
                  <c:v>LT</c:v>
                </c:pt>
                <c:pt idx="9">
                  <c:v>CY</c:v>
                </c:pt>
                <c:pt idx="10">
                  <c:v>LI</c:v>
                </c:pt>
                <c:pt idx="11">
                  <c:v>BG</c:v>
                </c:pt>
                <c:pt idx="12">
                  <c:v>CZ</c:v>
                </c:pt>
                <c:pt idx="13">
                  <c:v>EE</c:v>
                </c:pt>
                <c:pt idx="14">
                  <c:v>SI</c:v>
                </c:pt>
                <c:pt idx="15">
                  <c:v>LV</c:v>
                </c:pt>
                <c:pt idx="16">
                  <c:v>EU-28</c:v>
                </c:pt>
                <c:pt idx="17">
                  <c:v>AT</c:v>
                </c:pt>
                <c:pt idx="18">
                  <c:v>HU</c:v>
                </c:pt>
                <c:pt idx="19">
                  <c:v>SE</c:v>
                </c:pt>
                <c:pt idx="20">
                  <c:v>PT</c:v>
                </c:pt>
                <c:pt idx="21">
                  <c:v>LU</c:v>
                </c:pt>
                <c:pt idx="22">
                  <c:v>IE</c:v>
                </c:pt>
                <c:pt idx="23">
                  <c:v>DE</c:v>
                </c:pt>
                <c:pt idx="24">
                  <c:v>IS</c:v>
                </c:pt>
                <c:pt idx="25">
                  <c:v>IT</c:v>
                </c:pt>
                <c:pt idx="26">
                  <c:v>UK</c:v>
                </c:pt>
                <c:pt idx="27">
                  <c:v>NO</c:v>
                </c:pt>
                <c:pt idx="28">
                  <c:v>DK</c:v>
                </c:pt>
                <c:pt idx="29">
                  <c:v>BE</c:v>
                </c:pt>
                <c:pt idx="30">
                  <c:v>NL</c:v>
                </c:pt>
                <c:pt idx="31">
                  <c:v>ES</c:v>
                </c:pt>
                <c:pt idx="32">
                  <c:v>FR</c:v>
                </c:pt>
                <c:pt idx="33">
                  <c:v>MT</c:v>
                </c:pt>
              </c:strCache>
            </c:strRef>
          </c:cat>
          <c:val>
            <c:numRef>
              <c:f>'vključenost 4+'!$B$2:$B$35</c:f>
              <c:numCache>
                <c:formatCode>0.0</c:formatCode>
                <c:ptCount val="34"/>
                <c:pt idx="0">
                  <c:v>43.1</c:v>
                </c:pt>
                <c:pt idx="1">
                  <c:v>70.599999999999994</c:v>
                </c:pt>
                <c:pt idx="2">
                  <c:v>74</c:v>
                </c:pt>
                <c:pt idx="3">
                  <c:v>74.599999999999994</c:v>
                </c:pt>
                <c:pt idx="4">
                  <c:v>76.900000000000006</c:v>
                </c:pt>
                <c:pt idx="5">
                  <c:v>78.400000000000006</c:v>
                </c:pt>
                <c:pt idx="6">
                  <c:v>78.7</c:v>
                </c:pt>
                <c:pt idx="7">
                  <c:v>82</c:v>
                </c:pt>
                <c:pt idx="8">
                  <c:v>84.2</c:v>
                </c:pt>
                <c:pt idx="9">
                  <c:v>85</c:v>
                </c:pt>
                <c:pt idx="10">
                  <c:v>86.3</c:v>
                </c:pt>
                <c:pt idx="11">
                  <c:v>86.6</c:v>
                </c:pt>
                <c:pt idx="12">
                  <c:v>87.8</c:v>
                </c:pt>
                <c:pt idx="13">
                  <c:v>89.1</c:v>
                </c:pt>
                <c:pt idx="14">
                  <c:v>89.8</c:v>
                </c:pt>
                <c:pt idx="15">
                  <c:v>92.7</c:v>
                </c:pt>
                <c:pt idx="16">
                  <c:v>92.9</c:v>
                </c:pt>
                <c:pt idx="17">
                  <c:v>94.3</c:v>
                </c:pt>
                <c:pt idx="18">
                  <c:v>94.5</c:v>
                </c:pt>
                <c:pt idx="19">
                  <c:v>95.3</c:v>
                </c:pt>
                <c:pt idx="20">
                  <c:v>95.4</c:v>
                </c:pt>
                <c:pt idx="21">
                  <c:v>95.6</c:v>
                </c:pt>
                <c:pt idx="22">
                  <c:v>96.1</c:v>
                </c:pt>
                <c:pt idx="23">
                  <c:v>96.4</c:v>
                </c:pt>
                <c:pt idx="24">
                  <c:v>96.5</c:v>
                </c:pt>
                <c:pt idx="25">
                  <c:v>96.8</c:v>
                </c:pt>
                <c:pt idx="26">
                  <c:v>97</c:v>
                </c:pt>
                <c:pt idx="27">
                  <c:v>97.2</c:v>
                </c:pt>
                <c:pt idx="28">
                  <c:v>97.9</c:v>
                </c:pt>
                <c:pt idx="29">
                  <c:v>98.1</c:v>
                </c:pt>
                <c:pt idx="30">
                  <c:v>99.6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0348656"/>
        <c:axId val="220346304"/>
      </c:barChart>
      <c:catAx>
        <c:axId val="220348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sl-SI"/>
            </a:pPr>
            <a:endParaRPr lang="sl-SI"/>
          </a:p>
        </c:txPr>
        <c:crossAx val="220346304"/>
        <c:crosses val="autoZero"/>
        <c:auto val="1"/>
        <c:lblAlgn val="ctr"/>
        <c:lblOffset val="100"/>
        <c:noMultiLvlLbl val="0"/>
      </c:catAx>
      <c:valAx>
        <c:axId val="220346304"/>
        <c:scaling>
          <c:orientation val="minMax"/>
          <c:max val="10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lang="sl-SI"/>
            </a:pPr>
            <a:endParaRPr lang="sl-SI"/>
          </a:p>
        </c:txPr>
        <c:crossAx val="220348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aseline="0">
          <a:latin typeface="Gill Sans MT" panose="020B0502020104020203" pitchFamily="34" charset="-18"/>
        </a:defRPr>
      </a:pPr>
      <a:endParaRPr lang="sl-SI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sl-SI"/>
            </a:pPr>
            <a:r>
              <a:rPr lang="sl-SI"/>
              <a:t>Vključenost pod 3 leta</a:t>
            </a:r>
          </a:p>
        </c:rich>
      </c:tx>
      <c:layout>
        <c:manualLayout>
          <c:xMode val="edge"/>
          <c:yMode val="edge"/>
          <c:x val="0.35004940395175954"/>
          <c:y val="0.2005899705014749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8601854248600685E-2"/>
          <c:y val="0.15198569205397996"/>
          <c:w val="0.92998420716613861"/>
          <c:h val="0.7832793782133166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30 hours or over</c:v>
                </c:pt>
              </c:strCache>
            </c:strRef>
          </c:tx>
          <c:invertIfNegative val="0"/>
          <c:dPt>
            <c:idx val="28"/>
            <c:invertIfNegative val="0"/>
            <c:bubble3D val="0"/>
            <c:spPr>
              <a:solidFill>
                <a:schemeClr val="accent1"/>
              </a:solidFill>
            </c:spPr>
          </c:dPt>
          <c:cat>
            <c:strRef>
              <c:f>Sheet1!$A$2:$A$35</c:f>
              <c:strCache>
                <c:ptCount val="34"/>
                <c:pt idx="0">
                  <c:v>CZ</c:v>
                </c:pt>
                <c:pt idx="1">
                  <c:v>RO</c:v>
                </c:pt>
                <c:pt idx="2">
                  <c:v>MT</c:v>
                </c:pt>
                <c:pt idx="3">
                  <c:v>AT</c:v>
                </c:pt>
                <c:pt idx="4">
                  <c:v>PL</c:v>
                </c:pt>
                <c:pt idx="5">
                  <c:v>SK</c:v>
                </c:pt>
                <c:pt idx="6">
                  <c:v>CH</c:v>
                </c:pt>
                <c:pt idx="7">
                  <c:v>UK</c:v>
                </c:pt>
                <c:pt idx="8">
                  <c:v>LT</c:v>
                </c:pt>
                <c:pt idx="9">
                  <c:v>NL</c:v>
                </c:pt>
                <c:pt idx="10">
                  <c:v>BG</c:v>
                </c:pt>
                <c:pt idx="11">
                  <c:v>HU</c:v>
                </c:pt>
                <c:pt idx="12">
                  <c:v>IE</c:v>
                </c:pt>
                <c:pt idx="13">
                  <c:v>HR</c:v>
                </c:pt>
                <c:pt idx="14">
                  <c:v>LV</c:v>
                </c:pt>
                <c:pt idx="15">
                  <c:v>EU-28</c:v>
                </c:pt>
                <c:pt idx="16">
                  <c:v>DE</c:v>
                </c:pt>
                <c:pt idx="17">
                  <c:v>EE</c:v>
                </c:pt>
                <c:pt idx="18">
                  <c:v>EL</c:v>
                </c:pt>
                <c:pt idx="19">
                  <c:v>CY</c:v>
                </c:pt>
                <c:pt idx="20">
                  <c:v>IT</c:v>
                </c:pt>
                <c:pt idx="21">
                  <c:v>ES</c:v>
                </c:pt>
                <c:pt idx="22">
                  <c:v>BE</c:v>
                </c:pt>
                <c:pt idx="23">
                  <c:v>FI</c:v>
                </c:pt>
                <c:pt idx="24">
                  <c:v>FR</c:v>
                </c:pt>
                <c:pt idx="25">
                  <c:v>LU</c:v>
                </c:pt>
                <c:pt idx="26">
                  <c:v>SE</c:v>
                </c:pt>
                <c:pt idx="27">
                  <c:v>PT</c:v>
                </c:pt>
                <c:pt idx="28">
                  <c:v>SI</c:v>
                </c:pt>
                <c:pt idx="29">
                  <c:v>IS</c:v>
                </c:pt>
                <c:pt idx="30">
                  <c:v>NO</c:v>
                </c:pt>
                <c:pt idx="31">
                  <c:v>DK</c:v>
                </c:pt>
                <c:pt idx="32">
                  <c:v>TR</c:v>
                </c:pt>
                <c:pt idx="33">
                  <c:v>LI</c:v>
                </c:pt>
              </c:strCache>
            </c:strRef>
          </c:cat>
          <c:val>
            <c:numRef>
              <c:f>Sheet1!$B$2:$B$35</c:f>
              <c:numCache>
                <c:formatCode>General</c:formatCode>
                <c:ptCount val="34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4</c:v>
                </c:pt>
                <c:pt idx="7">
                  <c:v>5</c:v>
                </c:pt>
                <c:pt idx="8">
                  <c:v>6</c:v>
                </c:pt>
                <c:pt idx="9">
                  <c:v>6</c:v>
                </c:pt>
                <c:pt idx="10">
                  <c:v>7</c:v>
                </c:pt>
                <c:pt idx="11">
                  <c:v>7</c:v>
                </c:pt>
                <c:pt idx="12">
                  <c:v>11</c:v>
                </c:pt>
                <c:pt idx="13">
                  <c:v>14</c:v>
                </c:pt>
                <c:pt idx="14">
                  <c:v>14</c:v>
                </c:pt>
                <c:pt idx="15">
                  <c:v>15</c:v>
                </c:pt>
                <c:pt idx="16">
                  <c:v>15</c:v>
                </c:pt>
                <c:pt idx="17">
                  <c:v>15</c:v>
                </c:pt>
                <c:pt idx="18">
                  <c:v>15</c:v>
                </c:pt>
                <c:pt idx="19">
                  <c:v>16</c:v>
                </c:pt>
                <c:pt idx="20">
                  <c:v>17</c:v>
                </c:pt>
                <c:pt idx="21">
                  <c:v>19</c:v>
                </c:pt>
                <c:pt idx="22">
                  <c:v>20</c:v>
                </c:pt>
                <c:pt idx="23">
                  <c:v>20</c:v>
                </c:pt>
                <c:pt idx="24">
                  <c:v>26</c:v>
                </c:pt>
                <c:pt idx="25">
                  <c:v>28</c:v>
                </c:pt>
                <c:pt idx="26">
                  <c:v>32</c:v>
                </c:pt>
                <c:pt idx="27">
                  <c:v>34</c:v>
                </c:pt>
                <c:pt idx="28">
                  <c:v>34</c:v>
                </c:pt>
                <c:pt idx="29">
                  <c:v>35</c:v>
                </c:pt>
                <c:pt idx="30">
                  <c:v>35</c:v>
                </c:pt>
                <c:pt idx="31">
                  <c:v>69</c:v>
                </c:pt>
                <c:pt idx="32">
                  <c:v>0</c:v>
                </c:pt>
                <c:pt idx="3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0349440"/>
        <c:axId val="220345912"/>
      </c:barChart>
      <c:catAx>
        <c:axId val="220349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sl-SI"/>
            </a:pPr>
            <a:endParaRPr lang="sl-SI"/>
          </a:p>
        </c:txPr>
        <c:crossAx val="220345912"/>
        <c:crosses val="autoZero"/>
        <c:auto val="1"/>
        <c:lblAlgn val="ctr"/>
        <c:lblOffset val="100"/>
        <c:noMultiLvlLbl val="0"/>
      </c:catAx>
      <c:valAx>
        <c:axId val="220345912"/>
        <c:scaling>
          <c:orientation val="minMax"/>
          <c:max val="7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sl-SI"/>
            </a:pPr>
            <a:endParaRPr lang="sl-SI"/>
          </a:p>
        </c:txPr>
        <c:crossAx val="2203494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aseline="0">
          <a:latin typeface="Gill Sans MT" panose="020B0502020104020203" pitchFamily="34" charset="-18"/>
        </a:defRPr>
      </a:pPr>
      <a:endParaRPr lang="sl-SI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&lt; 3 leta</c:v>
                </c:pt>
              </c:strCache>
            </c:strRef>
          </c:tx>
          <c:invertIfNegative val="0"/>
          <c:cat>
            <c:strRef>
              <c:f>Sheet2!$A$2:$A$8</c:f>
              <c:strCache>
                <c:ptCount val="7"/>
                <c:pt idx="0">
                  <c:v>DK</c:v>
                </c:pt>
                <c:pt idx="1">
                  <c:v>SI</c:v>
                </c:pt>
                <c:pt idx="2">
                  <c:v>SE</c:v>
                </c:pt>
                <c:pt idx="3">
                  <c:v>EU-28</c:v>
                </c:pt>
                <c:pt idx="4">
                  <c:v>NO</c:v>
                </c:pt>
                <c:pt idx="5">
                  <c:v>EE</c:v>
                </c:pt>
                <c:pt idx="6">
                  <c:v>FI</c:v>
                </c:pt>
              </c:strCache>
            </c:strRef>
          </c:cat>
          <c:val>
            <c:numRef>
              <c:f>Sheet2!$B$2:$B$8</c:f>
              <c:numCache>
                <c:formatCode>General</c:formatCode>
                <c:ptCount val="7"/>
                <c:pt idx="0">
                  <c:v>26</c:v>
                </c:pt>
                <c:pt idx="1">
                  <c:v>39</c:v>
                </c:pt>
                <c:pt idx="2">
                  <c:v>47</c:v>
                </c:pt>
                <c:pt idx="3">
                  <c:v>50</c:v>
                </c:pt>
                <c:pt idx="4">
                  <c:v>56</c:v>
                </c:pt>
                <c:pt idx="5">
                  <c:v>61</c:v>
                </c:pt>
                <c:pt idx="6">
                  <c:v>71</c:v>
                </c:pt>
              </c:numCache>
            </c:numRef>
          </c:val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&gt; 3 leta</c:v>
                </c:pt>
              </c:strCache>
            </c:strRef>
          </c:tx>
          <c:invertIfNegative val="0"/>
          <c:cat>
            <c:strRef>
              <c:f>Sheet2!$A$2:$A$8</c:f>
              <c:strCache>
                <c:ptCount val="7"/>
                <c:pt idx="0">
                  <c:v>DK</c:v>
                </c:pt>
                <c:pt idx="1">
                  <c:v>SI</c:v>
                </c:pt>
                <c:pt idx="2">
                  <c:v>SE</c:v>
                </c:pt>
                <c:pt idx="3">
                  <c:v>EU-28</c:v>
                </c:pt>
                <c:pt idx="4">
                  <c:v>NO</c:v>
                </c:pt>
                <c:pt idx="5">
                  <c:v>EE</c:v>
                </c:pt>
                <c:pt idx="6">
                  <c:v>FI</c:v>
                </c:pt>
              </c:strCache>
            </c:strRef>
          </c:cat>
          <c:val>
            <c:numRef>
              <c:f>Sheet2!$C$2:$C$8</c:f>
              <c:numCache>
                <c:formatCode>General</c:formatCode>
                <c:ptCount val="7"/>
                <c:pt idx="0">
                  <c:v>2</c:v>
                </c:pt>
                <c:pt idx="1">
                  <c:v>3</c:v>
                </c:pt>
                <c:pt idx="2">
                  <c:v>2</c:v>
                </c:pt>
                <c:pt idx="3">
                  <c:v>11</c:v>
                </c:pt>
                <c:pt idx="4">
                  <c:v>12</c:v>
                </c:pt>
                <c:pt idx="5">
                  <c:v>6</c:v>
                </c:pt>
                <c:pt idx="6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0342776"/>
        <c:axId val="220343168"/>
      </c:barChart>
      <c:catAx>
        <c:axId val="220342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sl-SI"/>
            </a:pPr>
            <a:endParaRPr lang="sl-SI"/>
          </a:p>
        </c:txPr>
        <c:crossAx val="220343168"/>
        <c:crosses val="autoZero"/>
        <c:auto val="1"/>
        <c:lblAlgn val="ctr"/>
        <c:lblOffset val="100"/>
        <c:noMultiLvlLbl val="0"/>
      </c:catAx>
      <c:valAx>
        <c:axId val="220343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sl-SI"/>
            </a:pPr>
            <a:endParaRPr lang="sl-SI"/>
          </a:p>
        </c:txPr>
        <c:crossAx val="22034277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lang="sl-SI"/>
          </a:pPr>
          <a:endParaRPr lang="sl-SI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0.07458</cdr:x>
      <cdr:y>0.18578</cdr:y>
    </cdr:from>
    <cdr:to>
      <cdr:x>0.99892</cdr:x>
      <cdr:y>0.18634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659196" y="1139620"/>
          <a:ext cx="8170479" cy="3380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ysClr val="windowText" lastClr="0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0.10924</cdr:x>
      <cdr:y>0.09722</cdr:y>
    </cdr:from>
    <cdr:to>
      <cdr:x>0.21534</cdr:x>
      <cdr:y>0.17188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990600" y="533400"/>
          <a:ext cx="962025" cy="409575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l-SI" sz="2400" dirty="0">
              <a:latin typeface="Gill Sans MT" panose="020B0502020104020203" pitchFamily="34" charset="-18"/>
            </a:rPr>
            <a:t>95 %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0.07635</cdr:x>
      <cdr:y>0.56637</cdr:y>
    </cdr:from>
    <cdr:to>
      <cdr:x>0.99954</cdr:x>
      <cdr:y>0.56637</cdr:y>
    </cdr:to>
    <cdr:cxnSp macro="">
      <cdr:nvCxnSpPr>
        <cdr:cNvPr id="5" name="Straight Connector 2"/>
        <cdr:cNvCxnSpPr/>
      </cdr:nvCxnSpPr>
      <cdr:spPr>
        <a:xfrm xmlns:a="http://schemas.openxmlformats.org/drawingml/2006/main">
          <a:off x="685800" y="3657600"/>
          <a:ext cx="8292162" cy="0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ysClr val="windowText" lastClr="0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0.14422</cdr:x>
      <cdr:y>0.49558</cdr:y>
    </cdr:from>
    <cdr:to>
      <cdr:x>0.25133</cdr:x>
      <cdr:y>0.559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295400" y="3200400"/>
          <a:ext cx="962025" cy="409575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l-SI" sz="2400" dirty="0" smtClean="0">
              <a:latin typeface="Gill Sans MT" panose="020B0502020104020203" pitchFamily="34" charset="-18"/>
            </a:rPr>
            <a:t>33 </a:t>
          </a:r>
          <a:r>
            <a:rPr lang="sl-SI" sz="2400" dirty="0">
              <a:latin typeface="Gill Sans MT" panose="020B0502020104020203" pitchFamily="34" charset="-18"/>
            </a:rPr>
            <a:t>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AD8D4-3DC9-4E37-846E-ACAC10FEADB1}" type="datetimeFigureOut">
              <a:rPr lang="sl-SI" smtClean="0"/>
              <a:pPr/>
              <a:t>14.10.2014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9B554A-77F6-4C34-BBA6-2BD9DDF3374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04613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SLO 2013/14:  42 %</a:t>
            </a:r>
            <a:r>
              <a:rPr lang="sl-SI" baseline="0" dirty="0" smtClean="0"/>
              <a:t> 1-letniki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dirty="0" smtClean="0"/>
              <a:t>SLO 2013/14: 84 %</a:t>
            </a:r>
            <a:r>
              <a:rPr lang="sl-SI" baseline="0" dirty="0" smtClean="0"/>
              <a:t> 3-letniki</a:t>
            </a:r>
            <a:endParaRPr lang="sl-SI" dirty="0" smtClean="0"/>
          </a:p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B554A-77F6-4C34-BBA6-2BD9DDF3374A}" type="slidenum">
              <a:rPr lang="sl-SI" smtClean="0"/>
              <a:pPr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74961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V </a:t>
            </a:r>
            <a:r>
              <a:rPr lang="en-US" dirty="0" err="1" smtClean="0"/>
              <a:t>večini</a:t>
            </a:r>
            <a:r>
              <a:rPr lang="en-US" dirty="0" smtClean="0"/>
              <a:t> EU </a:t>
            </a:r>
            <a:r>
              <a:rPr lang="en-US" dirty="0" err="1" smtClean="0"/>
              <a:t>držav</a:t>
            </a:r>
            <a:r>
              <a:rPr lang="en-US" dirty="0" smtClean="0"/>
              <a:t> </a:t>
            </a:r>
            <a:r>
              <a:rPr lang="en-US" dirty="0" err="1" smtClean="0"/>
              <a:t>predstavlja</a:t>
            </a:r>
            <a:r>
              <a:rPr lang="en-US" dirty="0" smtClean="0"/>
              <a:t> </a:t>
            </a:r>
            <a:r>
              <a:rPr lang="en-US" dirty="0" err="1" smtClean="0"/>
              <a:t>strokovno</a:t>
            </a:r>
            <a:r>
              <a:rPr lang="en-US" dirty="0" smtClean="0"/>
              <a:t> </a:t>
            </a:r>
            <a:r>
              <a:rPr lang="en-US" dirty="0" err="1" smtClean="0"/>
              <a:t>usposabljanje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- </a:t>
            </a:r>
            <a:r>
              <a:rPr lang="en-US" dirty="0" err="1" smtClean="0"/>
              <a:t>profesionalno</a:t>
            </a:r>
            <a:r>
              <a:rPr lang="en-US" dirty="0" smtClean="0"/>
              <a:t> </a:t>
            </a:r>
            <a:r>
              <a:rPr lang="en-US" dirty="0" err="1" smtClean="0"/>
              <a:t>dolžnost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sl-SI" dirty="0" smtClean="0"/>
              <a:t>- </a:t>
            </a:r>
            <a:r>
              <a:rPr lang="en-US" dirty="0" err="1" smtClean="0"/>
              <a:t>omogoča</a:t>
            </a:r>
            <a:r>
              <a:rPr lang="en-US" dirty="0" smtClean="0"/>
              <a:t> </a:t>
            </a:r>
            <a:r>
              <a:rPr lang="en-US" dirty="0" err="1" smtClean="0"/>
              <a:t>napredovanje</a:t>
            </a:r>
            <a:r>
              <a:rPr lang="en-US" dirty="0" smtClean="0"/>
              <a:t>,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err="1" smtClean="0"/>
              <a:t>vendar</a:t>
            </a:r>
            <a:r>
              <a:rPr lang="en-US" dirty="0" smtClean="0"/>
              <a:t> je </a:t>
            </a:r>
            <a:r>
              <a:rPr lang="en-US" dirty="0" err="1" smtClean="0"/>
              <a:t>odvisno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ali</a:t>
            </a:r>
            <a:r>
              <a:rPr lang="en-US" dirty="0" smtClean="0"/>
              <a:t> je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ločen</a:t>
            </a:r>
            <a:r>
              <a:rPr lang="en-US" dirty="0" smtClean="0"/>
              <a:t> </a:t>
            </a:r>
            <a:r>
              <a:rPr lang="en-US" dirty="0" err="1" smtClean="0"/>
              <a:t>ali</a:t>
            </a:r>
            <a:r>
              <a:rPr lang="en-US" dirty="0" smtClean="0"/>
              <a:t> </a:t>
            </a:r>
            <a:r>
              <a:rPr lang="en-US" dirty="0" err="1" smtClean="0"/>
              <a:t>integriran</a:t>
            </a:r>
            <a:endParaRPr lang="en-US" dirty="0" smtClean="0"/>
          </a:p>
          <a:p>
            <a:r>
              <a:rPr lang="en-US" dirty="0" err="1" smtClean="0"/>
              <a:t>ali</a:t>
            </a:r>
            <a:r>
              <a:rPr lang="en-US" dirty="0" smtClean="0"/>
              <a:t> </a:t>
            </a:r>
            <a:r>
              <a:rPr lang="en-US" dirty="0" err="1" smtClean="0"/>
              <a:t>gre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otroke</a:t>
            </a:r>
            <a:r>
              <a:rPr lang="en-US" dirty="0" smtClean="0"/>
              <a:t> pod 3. </a:t>
            </a:r>
            <a:r>
              <a:rPr lang="en-US" dirty="0" err="1" smtClean="0"/>
              <a:t>letom</a:t>
            </a:r>
            <a:r>
              <a:rPr lang="en-US" dirty="0" smtClean="0"/>
              <a:t> </a:t>
            </a:r>
            <a:r>
              <a:rPr lang="en-US" dirty="0" err="1" smtClean="0"/>
              <a:t>starosti</a:t>
            </a:r>
            <a:r>
              <a:rPr lang="en-US" dirty="0" smtClean="0"/>
              <a:t> </a:t>
            </a:r>
            <a:r>
              <a:rPr lang="en-US" dirty="0" err="1" smtClean="0"/>
              <a:t>ali</a:t>
            </a:r>
            <a:r>
              <a:rPr lang="en-US" dirty="0" smtClean="0"/>
              <a:t> </a:t>
            </a:r>
            <a:r>
              <a:rPr lang="en-US" dirty="0" err="1" smtClean="0"/>
              <a:t>nad</a:t>
            </a:r>
            <a:r>
              <a:rPr lang="en-US" dirty="0" smtClean="0"/>
              <a:t> 3. </a:t>
            </a:r>
            <a:r>
              <a:rPr lang="en-US" dirty="0" err="1" smtClean="0"/>
              <a:t>letom</a:t>
            </a:r>
            <a:r>
              <a:rPr lang="en-US" dirty="0" smtClean="0"/>
              <a:t> </a:t>
            </a:r>
            <a:r>
              <a:rPr lang="en-US" dirty="0" err="1" smtClean="0"/>
              <a:t>starosti</a:t>
            </a:r>
            <a:endParaRPr lang="en-US" dirty="0" smtClean="0"/>
          </a:p>
          <a:p>
            <a:r>
              <a:rPr lang="en-US" dirty="0" err="1" smtClean="0"/>
              <a:t>delovno</a:t>
            </a:r>
            <a:r>
              <a:rPr lang="en-US" dirty="0" smtClean="0"/>
              <a:t> </a:t>
            </a:r>
            <a:r>
              <a:rPr lang="en-US" dirty="0" err="1" smtClean="0"/>
              <a:t>mesto</a:t>
            </a:r>
            <a:r>
              <a:rPr lang="en-US" dirty="0" smtClean="0"/>
              <a:t> (</a:t>
            </a:r>
            <a:r>
              <a:rPr lang="en-US" dirty="0" err="1" smtClean="0"/>
              <a:t>vzgojiteljica</a:t>
            </a:r>
            <a:r>
              <a:rPr lang="en-US" dirty="0" smtClean="0"/>
              <a:t>/</a:t>
            </a:r>
            <a:r>
              <a:rPr lang="en-US" dirty="0" err="1" smtClean="0"/>
              <a:t>pomožno</a:t>
            </a:r>
            <a:r>
              <a:rPr lang="en-US" dirty="0" smtClean="0"/>
              <a:t> </a:t>
            </a:r>
            <a:r>
              <a:rPr lang="en-US" dirty="0" err="1" smtClean="0"/>
              <a:t>osebje</a:t>
            </a:r>
            <a:r>
              <a:rPr lang="en-US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B554A-77F6-4C34-BBA6-2BD9DDF3374A}" type="slidenum">
              <a:rPr lang="sl-SI" smtClean="0"/>
              <a:pPr/>
              <a:t>36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1753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dirty="0" smtClean="0"/>
              <a:t>2009: </a:t>
            </a:r>
            <a:r>
              <a:rPr lang="sv-SE" dirty="0" smtClean="0"/>
              <a:t>Predšolska vzgoja in varstvo v Evropi: odpravljanje socialne in kulturne neenakosti</a:t>
            </a:r>
          </a:p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B554A-77F6-4C34-BBA6-2BD9DDF3374A}" type="slidenum">
              <a:rPr lang="sl-SI" smtClean="0"/>
              <a:pPr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28656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dirty="0" smtClean="0"/>
              <a:t>- 7,6 % (2,5 mio) do leta 2030 manj predšolskih otrok v EU</a:t>
            </a:r>
          </a:p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B554A-77F6-4C34-BBA6-2BD9DDF3374A}" type="slidenum">
              <a:rPr lang="sl-SI" smtClean="0"/>
              <a:pPr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79485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Mlajši pod tri leta</a:t>
            </a:r>
          </a:p>
          <a:p>
            <a:r>
              <a:rPr lang="sl-SI" dirty="0" smtClean="0"/>
              <a:t>Starejši: nad leta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B554A-77F6-4C34-BBA6-2BD9DDF3374A}" type="slidenum">
              <a:rPr lang="sl-SI" smtClean="0"/>
              <a:pPr/>
              <a:t>11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49639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B554A-77F6-4C34-BBA6-2BD9DDF3374A}" type="slidenum">
              <a:rPr lang="sl-SI" smtClean="0"/>
              <a:pPr/>
              <a:t>21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99064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STROKOVNI DELAVCI ZA VARSTVO: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zelo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različne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vrste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lahko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strokovni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delavci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npr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Varuhi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medicinske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sestre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Njihova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vloga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odvisna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institucije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v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kateri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delajo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Te SD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najdemo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tako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enovitih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sistemih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tudi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deljenih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sistemih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V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posameznih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institucijah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mlajše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otroke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zaposleni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strokovni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delavci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varstvo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drugih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institucijah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lahko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delajo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skupaj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 SD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vzgojo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B554A-77F6-4C34-BBA6-2BD9DDF3374A}" type="slidenum">
              <a:rPr lang="sl-SI" smtClean="0"/>
              <a:pPr/>
              <a:t>31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03342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V PVV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mlajše</a:t>
            </a:r>
            <a:r>
              <a:rPr lang="en-US" dirty="0" smtClean="0"/>
              <a:t> </a:t>
            </a:r>
            <a:r>
              <a:rPr lang="en-US" dirty="0" err="1" smtClean="0"/>
              <a:t>otroke</a:t>
            </a:r>
            <a:r>
              <a:rPr lang="en-US" baseline="0" dirty="0" smtClean="0"/>
              <a:t> </a:t>
            </a:r>
            <a:r>
              <a:rPr lang="en-US" dirty="0" err="1" smtClean="0"/>
              <a:t>najpogosteje</a:t>
            </a:r>
            <a:r>
              <a:rPr lang="en-US" dirty="0" smtClean="0"/>
              <a:t> </a:t>
            </a:r>
            <a:r>
              <a:rPr lang="en-US" dirty="0" err="1" smtClean="0"/>
              <a:t>zaposleni</a:t>
            </a:r>
            <a:r>
              <a:rPr lang="en-US" dirty="0" smtClean="0"/>
              <a:t> </a:t>
            </a:r>
            <a:r>
              <a:rPr lang="en-US" dirty="0" err="1" smtClean="0"/>
              <a:t>strokovni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delavci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varstvo</a:t>
            </a:r>
            <a:r>
              <a:rPr lang="en-US" baseline="0" dirty="0" smtClean="0"/>
              <a:t>, </a:t>
            </a:r>
            <a:r>
              <a:rPr lang="en-US" dirty="0" err="1" smtClean="0"/>
              <a:t>hkrati</a:t>
            </a:r>
            <a:r>
              <a:rPr lang="en-US" dirty="0" smtClean="0"/>
              <a:t> pa so v 2/3 </a:t>
            </a:r>
            <a:r>
              <a:rPr lang="en-US" dirty="0" err="1" smtClean="0"/>
              <a:t>evropskih</a:t>
            </a:r>
            <a:r>
              <a:rPr lang="en-US" dirty="0" smtClean="0"/>
              <a:t> </a:t>
            </a:r>
            <a:r>
              <a:rPr lang="en-US" dirty="0" err="1" smtClean="0"/>
              <a:t>držav</a:t>
            </a:r>
            <a:r>
              <a:rPr lang="en-US" dirty="0" smtClean="0"/>
              <a:t> v PVV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mlajše</a:t>
            </a:r>
            <a:r>
              <a:rPr lang="en-US" dirty="0" smtClean="0"/>
              <a:t> </a:t>
            </a:r>
            <a:r>
              <a:rPr lang="en-US" dirty="0" err="1" smtClean="0"/>
              <a:t>otroke</a:t>
            </a:r>
            <a:r>
              <a:rPr lang="en-US" dirty="0" smtClean="0"/>
              <a:t> </a:t>
            </a:r>
            <a:r>
              <a:rPr lang="en-US" dirty="0" err="1" smtClean="0"/>
              <a:t>zaposleni</a:t>
            </a:r>
            <a:r>
              <a:rPr lang="en-US" dirty="0" smtClean="0"/>
              <a:t> </a:t>
            </a:r>
            <a:r>
              <a:rPr lang="en-US" dirty="0" err="1" smtClean="0"/>
              <a:t>strokovne</a:t>
            </a:r>
            <a:r>
              <a:rPr lang="en-US" dirty="0" smtClean="0"/>
              <a:t> </a:t>
            </a:r>
            <a:r>
              <a:rPr lang="en-US" dirty="0" err="1" smtClean="0"/>
              <a:t>delavce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vzgojo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B554A-77F6-4C34-BBA6-2BD9DDF3374A}" type="slidenum">
              <a:rPr lang="sl-SI" smtClean="0"/>
              <a:pPr/>
              <a:t>32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34419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v </a:t>
            </a:r>
            <a:r>
              <a:rPr lang="en-US" dirty="0" err="1" smtClean="0"/>
              <a:t>vseh</a:t>
            </a:r>
            <a:r>
              <a:rPr lang="en-US" dirty="0" smtClean="0"/>
              <a:t> </a:t>
            </a:r>
            <a:r>
              <a:rPr lang="en-US" dirty="0" err="1" smtClean="0"/>
              <a:t>državah</a:t>
            </a:r>
            <a:r>
              <a:rPr lang="en-US" dirty="0" smtClean="0"/>
              <a:t> </a:t>
            </a:r>
            <a:r>
              <a:rPr lang="en-US" dirty="0" err="1" smtClean="0"/>
              <a:t>imajo</a:t>
            </a:r>
            <a:r>
              <a:rPr lang="en-US" dirty="0" smtClean="0"/>
              <a:t> v PVV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starejše</a:t>
            </a:r>
            <a:r>
              <a:rPr lang="en-US" dirty="0" smtClean="0"/>
              <a:t> </a:t>
            </a:r>
            <a:r>
              <a:rPr lang="en-US" dirty="0" err="1" smtClean="0"/>
              <a:t>otroke</a:t>
            </a:r>
            <a:r>
              <a:rPr lang="en-US" dirty="0" smtClean="0"/>
              <a:t> </a:t>
            </a:r>
            <a:r>
              <a:rPr lang="en-US" dirty="0" err="1" smtClean="0"/>
              <a:t>strokovne</a:t>
            </a:r>
            <a:r>
              <a:rPr lang="en-US" dirty="0" smtClean="0"/>
              <a:t> </a:t>
            </a:r>
            <a:r>
              <a:rPr lang="en-US" dirty="0" err="1" smtClean="0"/>
              <a:t>delavce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vzgojo</a:t>
            </a:r>
            <a:r>
              <a:rPr lang="en-US" dirty="0" smtClean="0"/>
              <a:t>, v 1/3 </a:t>
            </a:r>
            <a:r>
              <a:rPr lang="en-US" dirty="0" err="1" smtClean="0"/>
              <a:t>držav</a:t>
            </a:r>
            <a:r>
              <a:rPr lang="en-US" dirty="0" smtClean="0"/>
              <a:t> </a:t>
            </a:r>
            <a:r>
              <a:rPr lang="en-US" dirty="0" err="1" smtClean="0"/>
              <a:t>imajo</a:t>
            </a:r>
            <a:r>
              <a:rPr lang="en-US" dirty="0" smtClean="0"/>
              <a:t> </a:t>
            </a:r>
            <a:r>
              <a:rPr lang="en-US" dirty="0" err="1" smtClean="0"/>
              <a:t>samo</a:t>
            </a:r>
            <a:r>
              <a:rPr lang="en-US" dirty="0" smtClean="0"/>
              <a:t> SD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vzgojo</a:t>
            </a:r>
            <a:r>
              <a:rPr lang="en-US" baseline="0" dirty="0" smtClean="0"/>
              <a:t> v PVV </a:t>
            </a:r>
            <a:r>
              <a:rPr lang="en-US" baseline="0" dirty="0" err="1" smtClean="0"/>
              <a:t>za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starejše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npr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Češka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Španija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Romunija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Poljska</a:t>
            </a:r>
            <a:r>
              <a:rPr lang="en-US" baseline="0" dirty="0" smtClean="0"/>
              <a:t> …</a:t>
            </a:r>
            <a:endParaRPr lang="en-US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Nekatere</a:t>
            </a:r>
            <a:r>
              <a:rPr lang="en-US" dirty="0" smtClean="0"/>
              <a:t> </a:t>
            </a:r>
            <a:r>
              <a:rPr lang="en-US" dirty="0" err="1" smtClean="0"/>
              <a:t>države</a:t>
            </a:r>
            <a:r>
              <a:rPr lang="en-US" dirty="0" smtClean="0"/>
              <a:t> </a:t>
            </a:r>
            <a:r>
              <a:rPr lang="en-US" dirty="0" err="1" smtClean="0"/>
              <a:t>npr</a:t>
            </a:r>
            <a:r>
              <a:rPr lang="en-US" dirty="0" smtClean="0"/>
              <a:t>. </a:t>
            </a:r>
            <a:r>
              <a:rPr lang="en-US" dirty="0" err="1" smtClean="0"/>
              <a:t>Nemčija</a:t>
            </a:r>
            <a:r>
              <a:rPr lang="en-US" dirty="0" smtClean="0"/>
              <a:t>, </a:t>
            </a:r>
            <a:r>
              <a:rPr lang="en-US" dirty="0" err="1" smtClean="0"/>
              <a:t>Finska</a:t>
            </a:r>
            <a:r>
              <a:rPr lang="en-US" dirty="0" smtClean="0"/>
              <a:t>, </a:t>
            </a:r>
            <a:r>
              <a:rPr lang="en-US" dirty="0" err="1" smtClean="0"/>
              <a:t>Švedska</a:t>
            </a:r>
            <a:r>
              <a:rPr lang="en-US" dirty="0" smtClean="0"/>
              <a:t> </a:t>
            </a:r>
            <a:r>
              <a:rPr lang="en-US" dirty="0" err="1" smtClean="0"/>
              <a:t>imajo</a:t>
            </a:r>
            <a:r>
              <a:rPr lang="en-US" dirty="0" smtClean="0"/>
              <a:t> v PVV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starejše</a:t>
            </a:r>
            <a:r>
              <a:rPr lang="en-US" dirty="0" smtClean="0"/>
              <a:t> SD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varstvo</a:t>
            </a:r>
            <a:r>
              <a:rPr lang="en-US" dirty="0" smtClean="0"/>
              <a:t>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B554A-77F6-4C34-BBA6-2BD9DDF3374A}" type="slidenum">
              <a:rPr lang="sl-SI" smtClean="0"/>
              <a:pPr/>
              <a:t>33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97181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Glede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izobrazbe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značilna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dva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glavna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pristopa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sicer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enotna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kvalifikacija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celotno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predšolsko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obdobje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več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½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držav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– v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večini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primerov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zahtevana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Stopnja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bolognskem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sistemu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Obstaja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povezava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organizacijo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PVV in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zahtevano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izobrazbo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V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enovitih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sistemih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stopnja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zahtevane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izobrazbe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enaka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tako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mlajše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starejše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otroke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Estonija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Hrvaška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nordijske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države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1.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Stopnja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bolognskem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sistemu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mlajšimi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zahtevajo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Portugalska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Grčija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Francija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B554A-77F6-4C34-BBA6-2BD9DDF3374A}" type="slidenum">
              <a:rPr lang="sl-SI" smtClean="0"/>
              <a:pPr/>
              <a:t>34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47286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D29A5A30-EF15-433F-B6DF-0D9FCC2AF631}" type="datetimeFigureOut">
              <a:rPr lang="sl-SI" smtClean="0"/>
              <a:pPr>
                <a:defRPr/>
              </a:pPr>
              <a:t>14.10.2014</a:t>
            </a:fld>
            <a:endParaRPr lang="sl-SI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pPr>
              <a:defRPr/>
            </a:pPr>
            <a:fld id="{28C9A404-5DF1-4387-A4E6-C32CFD7C24B6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9A5A30-EF15-433F-B6DF-0D9FCC2AF631}" type="datetimeFigureOut">
              <a:rPr lang="sl-SI" smtClean="0"/>
              <a:pPr>
                <a:defRPr/>
              </a:pPr>
              <a:t>14.10.2014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C9A404-5DF1-4387-A4E6-C32CFD7C24B6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9A5A30-EF15-433F-B6DF-0D9FCC2AF631}" type="datetimeFigureOut">
              <a:rPr lang="sl-SI" smtClean="0"/>
              <a:pPr>
                <a:defRPr/>
              </a:pPr>
              <a:t>14.10.2014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C9A404-5DF1-4387-A4E6-C32CFD7C24B6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9A5A30-EF15-433F-B6DF-0D9FCC2AF631}" type="datetimeFigureOut">
              <a:rPr lang="sl-SI" smtClean="0"/>
              <a:pPr>
                <a:defRPr/>
              </a:pPr>
              <a:t>14.10.2014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C9A404-5DF1-4387-A4E6-C32CFD7C24B6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360755"/>
            <a:ext cx="1512168" cy="49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pPr>
              <a:defRPr/>
            </a:pPr>
            <a:fld id="{D29A5A30-EF15-433F-B6DF-0D9FCC2AF631}" type="datetimeFigureOut">
              <a:rPr lang="sl-SI" smtClean="0"/>
              <a:pPr>
                <a:defRPr/>
              </a:pPr>
              <a:t>14.10.2014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pPr>
              <a:defRPr/>
            </a:pPr>
            <a:fld id="{28C9A404-5DF1-4387-A4E6-C32CFD7C24B6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9A5A30-EF15-433F-B6DF-0D9FCC2AF631}" type="datetimeFigureOut">
              <a:rPr lang="sl-SI" smtClean="0"/>
              <a:pPr>
                <a:defRPr/>
              </a:pPr>
              <a:t>14.10.2014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C9A404-5DF1-4387-A4E6-C32CFD7C24B6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9A5A30-EF15-433F-B6DF-0D9FCC2AF631}" type="datetimeFigureOut">
              <a:rPr lang="sl-SI" smtClean="0"/>
              <a:pPr>
                <a:defRPr/>
              </a:pPr>
              <a:t>14.10.2014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C9A404-5DF1-4387-A4E6-C32CFD7C24B6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9A5A30-EF15-433F-B6DF-0D9FCC2AF631}" type="datetimeFigureOut">
              <a:rPr lang="sl-SI" smtClean="0"/>
              <a:pPr>
                <a:defRPr/>
              </a:pPr>
              <a:t>14.10.2014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C9A404-5DF1-4387-A4E6-C32CFD7C24B6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9A5A30-EF15-433F-B6DF-0D9FCC2AF631}" type="datetimeFigureOut">
              <a:rPr lang="sl-SI" smtClean="0"/>
              <a:pPr>
                <a:defRPr/>
              </a:pPr>
              <a:t>14.10.2014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C9A404-5DF1-4387-A4E6-C32CFD7C24B6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9A5A30-EF15-433F-B6DF-0D9FCC2AF631}" type="datetimeFigureOut">
              <a:rPr lang="sl-SI" smtClean="0"/>
              <a:pPr>
                <a:defRPr/>
              </a:pPr>
              <a:t>14.10.2014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C9A404-5DF1-4387-A4E6-C32CFD7C24B6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9A5A30-EF15-433F-B6DF-0D9FCC2AF631}" type="datetimeFigureOut">
              <a:rPr lang="sl-SI" smtClean="0"/>
              <a:pPr>
                <a:defRPr/>
              </a:pPr>
              <a:t>14.10.2014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C9A404-5DF1-4387-A4E6-C32CFD7C24B6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29A5A30-EF15-433F-B6DF-0D9FCC2AF631}" type="datetimeFigureOut">
              <a:rPr lang="sl-SI" smtClean="0"/>
              <a:pPr>
                <a:defRPr/>
              </a:pPr>
              <a:t>14.10.2014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8C9A404-5DF1-4387-A4E6-C32CFD7C24B6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/G:\Management_Admin\015_Information_Communication\Sector_3_documents\Promotion_folder_Eurydice\pictures\Map_Eurydice_Network_fond_blanc.pn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773238"/>
            <a:ext cx="7772400" cy="2016125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/>
              <a:t>Pomembni podatki o vzgoji in varstvu </a:t>
            </a:r>
            <a:r>
              <a:rPr lang="sl-SI" sz="4000" b="1" dirty="0" smtClean="0"/>
              <a:t>predšolskih otrok v Evropi 2014</a:t>
            </a:r>
            <a:r>
              <a:rPr lang="sl-SI" altLang="sl-SI" sz="4000" dirty="0" smtClean="0">
                <a:solidFill>
                  <a:srgbClr val="FF0000"/>
                </a:solidFill>
              </a:rPr>
              <a:t/>
            </a:r>
            <a:br>
              <a:rPr lang="sl-SI" altLang="sl-SI" sz="4000" dirty="0" smtClean="0">
                <a:solidFill>
                  <a:srgbClr val="FF0000"/>
                </a:solidFill>
              </a:rPr>
            </a:br>
            <a:endParaRPr lang="sl-SI" altLang="sl-SI" sz="4000" dirty="0" smtClean="0">
              <a:solidFill>
                <a:srgbClr val="FF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28685"/>
            <a:ext cx="1762124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89778" y="4149080"/>
            <a:ext cx="70826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l-SI" sz="2200" dirty="0">
                <a:latin typeface="+mn-lt"/>
              </a:rPr>
              <a:t>dr. </a:t>
            </a:r>
            <a:r>
              <a:rPr lang="sl-SI" sz="2200" b="1" dirty="0">
                <a:latin typeface="+mn-lt"/>
              </a:rPr>
              <a:t>Maša </a:t>
            </a:r>
            <a:r>
              <a:rPr lang="sl-SI" sz="2200" b="1" dirty="0" smtClean="0">
                <a:latin typeface="+mn-lt"/>
              </a:rPr>
              <a:t>Vidmar</a:t>
            </a:r>
            <a:r>
              <a:rPr lang="sl-SI" sz="2200" dirty="0" smtClean="0">
                <a:latin typeface="+mn-lt"/>
              </a:rPr>
              <a:t>, Pedagoški </a:t>
            </a:r>
            <a:r>
              <a:rPr lang="sl-SI" sz="2200" dirty="0">
                <a:latin typeface="+mn-lt"/>
              </a:rPr>
              <a:t>inštitut</a:t>
            </a:r>
          </a:p>
          <a:p>
            <a:pPr algn="r"/>
            <a:r>
              <a:rPr lang="sl-SI" sz="2200" b="1" dirty="0">
                <a:latin typeface="+mn-lt"/>
              </a:rPr>
              <a:t>Nada Požar </a:t>
            </a:r>
            <a:r>
              <a:rPr lang="sl-SI" sz="2200" b="1" dirty="0" err="1">
                <a:latin typeface="+mn-lt"/>
              </a:rPr>
              <a:t>Matijašič</a:t>
            </a:r>
            <a:r>
              <a:rPr lang="sl-SI" sz="2200" dirty="0">
                <a:latin typeface="+mn-lt"/>
              </a:rPr>
              <a:t>, Urad </a:t>
            </a:r>
            <a:r>
              <a:rPr lang="sl-SI" sz="2200" dirty="0" smtClean="0">
                <a:latin typeface="+mn-lt"/>
              </a:rPr>
              <a:t>za razvoj </a:t>
            </a:r>
            <a:r>
              <a:rPr lang="sl-SI" sz="2200" dirty="0">
                <a:latin typeface="+mn-lt"/>
              </a:rPr>
              <a:t>izobraževanja,  MIZŠ</a:t>
            </a:r>
            <a:endParaRPr lang="sl-SI" sz="2200" dirty="0">
              <a:solidFill>
                <a:schemeClr val="tx2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0579" y="5085750"/>
            <a:ext cx="70826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>
                <a:latin typeface="+mn-lt"/>
              </a:rPr>
              <a:t>XX. strokovno srečanje ravnateljic in ravnateljev </a:t>
            </a:r>
            <a:r>
              <a:rPr lang="sl-SI" dirty="0" smtClean="0">
                <a:latin typeface="+mn-lt"/>
              </a:rPr>
              <a:t>vrtcev</a:t>
            </a:r>
            <a:r>
              <a:rPr lang="sl-SI" dirty="0">
                <a:latin typeface="+mn-lt"/>
              </a:rPr>
              <a:t> </a:t>
            </a:r>
            <a:endParaRPr lang="sl-SI" dirty="0" smtClean="0">
              <a:latin typeface="+mn-lt"/>
            </a:endParaRPr>
          </a:p>
          <a:p>
            <a:pPr algn="ctr"/>
            <a:r>
              <a:rPr lang="sl-SI" dirty="0" smtClean="0">
                <a:latin typeface="+mn-lt"/>
              </a:rPr>
              <a:t>Portorož 2014</a:t>
            </a:r>
            <a:endParaRPr lang="sl-SI" dirty="0">
              <a:latin typeface="+mn-lt"/>
            </a:endParaRPr>
          </a:p>
          <a:p>
            <a:endParaRPr lang="sl-SI" dirty="0"/>
          </a:p>
        </p:txBody>
      </p:sp>
      <p:pic>
        <p:nvPicPr>
          <p:cNvPr id="8" name="Picture 7" descr="Y:\Skupno\Predloge\MIZŠ\MIZŠ logotipi\MIZS_s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8685"/>
            <a:ext cx="357632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302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924944"/>
            <a:ext cx="8229600" cy="990600"/>
          </a:xfrm>
        </p:spPr>
        <p:txBody>
          <a:bodyPr/>
          <a:lstStyle/>
          <a:p>
            <a:pPr algn="ctr"/>
            <a:r>
              <a:rPr lang="sl-SI" dirty="0" smtClean="0"/>
              <a:t>ORGANIZIRANOST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2773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dirty="0" smtClean="0"/>
              <a:t>Organiziranost institucionalne PPV predšolskih otrok</a:t>
            </a:r>
            <a:endParaRPr lang="sl-SI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85" y="1308656"/>
            <a:ext cx="7937747" cy="485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60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dirty="0" smtClean="0"/>
              <a:t>Regulirana </a:t>
            </a:r>
            <a:r>
              <a:rPr lang="sl-SI" dirty="0"/>
              <a:t>vzgoja in varstvo predšolskih otrok na domu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18" y="1628800"/>
            <a:ext cx="8589082" cy="4479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339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dirty="0"/>
              <a:t>Zakonska pravica oziroma obvezna predšolska vzgoja in varstvo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30581"/>
            <a:ext cx="8229600" cy="43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58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dirty="0" smtClean="0"/>
              <a:t>Maksimalno število otrok na strokovnega delavca</a:t>
            </a:r>
            <a:endParaRPr lang="sl-SI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36585504"/>
              </p:ext>
            </p:extLst>
          </p:nvPr>
        </p:nvGraphicFramePr>
        <p:xfrm>
          <a:off x="457200" y="1219200"/>
          <a:ext cx="8229600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64088" y="6021288"/>
            <a:ext cx="32403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2600" dirty="0" smtClean="0"/>
              <a:t>1/3 držav ne določa </a:t>
            </a:r>
            <a:endParaRPr lang="sl-SI" sz="2600" dirty="0"/>
          </a:p>
        </p:txBody>
      </p:sp>
    </p:spTree>
    <p:extLst>
      <p:ext uri="{BB962C8B-B14F-4D97-AF65-F5344CB8AC3E}">
        <p14:creationId xmlns:p14="http://schemas.microsoft.com/office/powerpoint/2010/main" val="383908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dirty="0" smtClean="0"/>
              <a:t>Maksimalno število otrok na strokovnega delavca</a:t>
            </a:r>
            <a:endParaRPr lang="sl-SI" dirty="0"/>
          </a:p>
        </p:txBody>
      </p:sp>
      <p:sp>
        <p:nvSpPr>
          <p:cNvPr id="4" name="TextBox 3"/>
          <p:cNvSpPr txBox="1"/>
          <p:nvPr/>
        </p:nvSpPr>
        <p:spPr>
          <a:xfrm>
            <a:off x="3923928" y="6224540"/>
            <a:ext cx="46805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2600" dirty="0" smtClean="0"/>
              <a:t>Enako število držav ne določa </a:t>
            </a:r>
            <a:endParaRPr lang="sl-SI" sz="2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21414289"/>
              </p:ext>
            </p:extLst>
          </p:nvPr>
        </p:nvGraphicFramePr>
        <p:xfrm>
          <a:off x="365539" y="1196752"/>
          <a:ext cx="8229600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744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dirty="0"/>
              <a:t>Maksimalno število otrok na strokovnega </a:t>
            </a:r>
            <a:r>
              <a:rPr lang="sl-SI" dirty="0" smtClean="0"/>
              <a:t>delavca: izbrane države</a:t>
            </a:r>
            <a:endParaRPr lang="sl-SI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2543826"/>
              </p:ext>
            </p:extLst>
          </p:nvPr>
        </p:nvGraphicFramePr>
        <p:xfrm>
          <a:off x="611563" y="1412776"/>
          <a:ext cx="7776858" cy="3831198"/>
        </p:xfrm>
        <a:graphic>
          <a:graphicData uri="http://schemas.openxmlformats.org/drawingml/2006/table">
            <a:tbl>
              <a:tblPr firstRow="1" firstCol="1" bandRow="1"/>
              <a:tblGrid>
                <a:gridCol w="932715"/>
                <a:gridCol w="570133"/>
                <a:gridCol w="570133"/>
                <a:gridCol w="570133"/>
                <a:gridCol w="570982"/>
                <a:gridCol w="570133"/>
                <a:gridCol w="570133"/>
                <a:gridCol w="570133"/>
                <a:gridCol w="570982"/>
                <a:gridCol w="570133"/>
                <a:gridCol w="570133"/>
                <a:gridCol w="570133"/>
                <a:gridCol w="570982"/>
              </a:tblGrid>
              <a:tr h="504056">
                <a:tc>
                  <a:txBody>
                    <a:bodyPr/>
                    <a:lstStyle/>
                    <a:p>
                      <a:endParaRPr lang="sl-SI" sz="24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l-SI" sz="2400" b="1" dirty="0" smtClean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Št. </a:t>
                      </a:r>
                      <a:r>
                        <a:rPr lang="sl-SI" sz="2400" b="1" dirty="0" err="1" smtClean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otrok/strokov.delavca</a:t>
                      </a:r>
                      <a:endParaRPr lang="sl-SI" sz="2400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l-SI" sz="2400" b="1" dirty="0" smtClean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 Št. otrok v skupini</a:t>
                      </a:r>
                      <a:endParaRPr lang="sl-SI" sz="2400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489284">
                <a:tc>
                  <a:txBody>
                    <a:bodyPr/>
                    <a:lstStyle/>
                    <a:p>
                      <a:endParaRPr lang="sl-SI" sz="24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l-SI" sz="2400" b="1" dirty="0" smtClean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Starost otrok</a:t>
                      </a:r>
                      <a:endParaRPr lang="sl-SI" sz="2400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l-SI" sz="2400" b="1" dirty="0" smtClean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Starost otrok</a:t>
                      </a:r>
                      <a:endParaRPr lang="sl-SI" sz="2400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489284">
                <a:tc>
                  <a:txBody>
                    <a:bodyPr/>
                    <a:lstStyle/>
                    <a:p>
                      <a:endParaRPr lang="sl-SI" sz="24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l-SI" sz="2400" b="1" dirty="0" smtClean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&lt;</a:t>
                      </a:r>
                      <a:r>
                        <a:rPr lang="en-GB" sz="2400" b="1" dirty="0" smtClean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2400" b="1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1</a:t>
                      </a:r>
                      <a:endParaRPr lang="sl-SI" sz="2400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 b="1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1</a:t>
                      </a:r>
                      <a:endParaRPr lang="sl-SI" sz="240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 b="1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2</a:t>
                      </a:r>
                      <a:endParaRPr lang="sl-SI" sz="240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 b="1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3</a:t>
                      </a:r>
                      <a:endParaRPr lang="sl-SI" sz="240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 b="1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4</a:t>
                      </a:r>
                      <a:endParaRPr lang="sl-SI" sz="240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 b="1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5</a:t>
                      </a:r>
                      <a:endParaRPr lang="sl-SI" sz="240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l-SI" sz="2400" b="1" dirty="0" smtClean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&lt;</a:t>
                      </a:r>
                      <a:r>
                        <a:rPr lang="en-GB" sz="2400" b="1" dirty="0" smtClean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2400" b="1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1</a:t>
                      </a:r>
                      <a:endParaRPr lang="sl-SI" sz="2400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 b="1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1</a:t>
                      </a:r>
                      <a:endParaRPr lang="sl-SI" sz="240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 b="1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2</a:t>
                      </a:r>
                      <a:endParaRPr lang="sl-SI" sz="240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 b="1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3</a:t>
                      </a:r>
                      <a:endParaRPr lang="sl-SI" sz="240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 b="1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4</a:t>
                      </a:r>
                      <a:endParaRPr lang="sl-SI" sz="240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 b="1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5</a:t>
                      </a:r>
                      <a:endParaRPr lang="sl-SI" sz="240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91429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 b="1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SI</a:t>
                      </a:r>
                      <a:endParaRPr lang="sl-SI" sz="2400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6</a:t>
                      </a:r>
                      <a:endParaRPr lang="sl-SI" sz="2400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6</a:t>
                      </a:r>
                      <a:endParaRPr lang="sl-SI" sz="2400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6</a:t>
                      </a:r>
                      <a:endParaRPr lang="sl-SI" sz="2400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 dirty="0" smtClean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sl-SI" sz="2400" dirty="0" smtClean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GB" sz="2400" dirty="0" smtClean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5</a:t>
                      </a:r>
                      <a:endParaRPr lang="sl-SI" sz="2400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11</a:t>
                      </a:r>
                      <a:endParaRPr lang="sl-SI" sz="2400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11</a:t>
                      </a:r>
                      <a:endParaRPr lang="sl-SI" sz="2400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12</a:t>
                      </a:r>
                      <a:endParaRPr lang="sl-SI" sz="2400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12</a:t>
                      </a:r>
                      <a:endParaRPr lang="sl-SI" sz="2400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12</a:t>
                      </a:r>
                      <a:endParaRPr lang="sl-SI" sz="2400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17</a:t>
                      </a:r>
                      <a:endParaRPr lang="sl-SI" sz="2400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22</a:t>
                      </a:r>
                      <a:endParaRPr lang="sl-SI" sz="2400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22</a:t>
                      </a:r>
                      <a:endParaRPr lang="sl-SI" sz="2400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91429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 b="1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EE</a:t>
                      </a:r>
                      <a:endParaRPr lang="sl-SI" sz="240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nr</a:t>
                      </a:r>
                      <a:endParaRPr lang="sl-SI" sz="240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8</a:t>
                      </a:r>
                      <a:endParaRPr lang="sl-SI" sz="240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8</a:t>
                      </a:r>
                      <a:endParaRPr lang="sl-SI" sz="240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8</a:t>
                      </a:r>
                      <a:endParaRPr lang="sl-SI" sz="240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12</a:t>
                      </a:r>
                      <a:endParaRPr lang="sl-SI" sz="240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12</a:t>
                      </a:r>
                      <a:endParaRPr lang="sl-SI" sz="240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5</a:t>
                      </a:r>
                      <a:endParaRPr lang="sl-SI" sz="240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16</a:t>
                      </a:r>
                      <a:endParaRPr lang="sl-SI" sz="240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16</a:t>
                      </a:r>
                      <a:endParaRPr lang="sl-SI" sz="240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16</a:t>
                      </a:r>
                      <a:endParaRPr lang="sl-SI" sz="240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24</a:t>
                      </a:r>
                      <a:endParaRPr lang="sl-SI" sz="240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24</a:t>
                      </a:r>
                      <a:endParaRPr lang="sl-SI" sz="2400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91429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 b="1" dirty="0" smtClean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NO</a:t>
                      </a:r>
                      <a:r>
                        <a:rPr lang="sl-SI" sz="2400" b="1" dirty="0" smtClean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*</a:t>
                      </a:r>
                      <a:endParaRPr lang="sl-SI" sz="2400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9</a:t>
                      </a:r>
                      <a:endParaRPr lang="sl-SI" sz="2400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9</a:t>
                      </a:r>
                      <a:endParaRPr lang="sl-SI" sz="2400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9</a:t>
                      </a:r>
                      <a:endParaRPr lang="sl-SI" sz="2400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18</a:t>
                      </a:r>
                      <a:endParaRPr lang="sl-SI" sz="2400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18</a:t>
                      </a:r>
                      <a:endParaRPr lang="sl-SI" sz="2400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18</a:t>
                      </a:r>
                      <a:endParaRPr lang="sl-SI" sz="2400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nr</a:t>
                      </a:r>
                      <a:endParaRPr lang="sl-SI" sz="2400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nr</a:t>
                      </a:r>
                      <a:endParaRPr lang="sl-SI" sz="2400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nr</a:t>
                      </a:r>
                      <a:endParaRPr lang="sl-SI" sz="2400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nr</a:t>
                      </a:r>
                      <a:endParaRPr lang="sl-SI" sz="2400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nr</a:t>
                      </a:r>
                      <a:endParaRPr lang="sl-SI" sz="2400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nr</a:t>
                      </a:r>
                      <a:endParaRPr lang="sl-SI" sz="2400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91429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 b="1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FI</a:t>
                      </a:r>
                      <a:endParaRPr lang="sl-SI" sz="2400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4</a:t>
                      </a:r>
                      <a:endParaRPr lang="sl-SI" sz="2400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4</a:t>
                      </a:r>
                      <a:endParaRPr lang="sl-SI" sz="2400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4</a:t>
                      </a:r>
                      <a:endParaRPr lang="sl-SI" sz="2400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7</a:t>
                      </a:r>
                      <a:endParaRPr lang="sl-SI" sz="2400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7</a:t>
                      </a:r>
                      <a:endParaRPr lang="sl-SI" sz="2400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7</a:t>
                      </a:r>
                      <a:endParaRPr lang="sl-SI" sz="2400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nr</a:t>
                      </a:r>
                      <a:endParaRPr lang="sl-SI" sz="2400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nr</a:t>
                      </a:r>
                      <a:endParaRPr lang="sl-SI" sz="2400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nr</a:t>
                      </a:r>
                      <a:endParaRPr lang="sl-SI" sz="2400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nr</a:t>
                      </a:r>
                      <a:endParaRPr lang="sl-SI" sz="2400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nr</a:t>
                      </a:r>
                      <a:endParaRPr lang="sl-SI" sz="2400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nr</a:t>
                      </a:r>
                      <a:endParaRPr lang="sl-SI" sz="2400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91429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 b="1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SE</a:t>
                      </a:r>
                      <a:endParaRPr lang="sl-SI" sz="2400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nr</a:t>
                      </a:r>
                      <a:endParaRPr lang="sl-SI" sz="240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nr</a:t>
                      </a:r>
                      <a:endParaRPr lang="sl-SI" sz="240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nr</a:t>
                      </a:r>
                      <a:endParaRPr lang="sl-SI" sz="240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nr</a:t>
                      </a:r>
                      <a:endParaRPr lang="sl-SI" sz="240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nr</a:t>
                      </a:r>
                      <a:endParaRPr lang="sl-SI" sz="2400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nr</a:t>
                      </a:r>
                      <a:endParaRPr lang="sl-SI" sz="2400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nr</a:t>
                      </a:r>
                      <a:endParaRPr lang="sl-SI" sz="240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nr</a:t>
                      </a:r>
                      <a:endParaRPr lang="sl-SI" sz="240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nr</a:t>
                      </a:r>
                      <a:endParaRPr lang="sl-SI" sz="240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nr</a:t>
                      </a:r>
                      <a:endParaRPr lang="sl-SI" sz="2400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nr</a:t>
                      </a:r>
                      <a:endParaRPr lang="sl-SI" sz="2400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nr</a:t>
                      </a:r>
                      <a:endParaRPr lang="sl-SI" sz="2400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91429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 b="1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DK</a:t>
                      </a:r>
                      <a:endParaRPr lang="sl-SI" sz="2400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l-SI" sz="2400" dirty="0" smtClean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GB" sz="2400" dirty="0" smtClean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r</a:t>
                      </a:r>
                      <a:endParaRPr lang="sl-SI" sz="2400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nr</a:t>
                      </a:r>
                      <a:endParaRPr lang="sl-SI" sz="2400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nr</a:t>
                      </a:r>
                      <a:endParaRPr lang="sl-SI" sz="2400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nr</a:t>
                      </a:r>
                      <a:endParaRPr lang="sl-SI" sz="2400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nr</a:t>
                      </a:r>
                      <a:endParaRPr lang="sl-SI" sz="2400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nr</a:t>
                      </a:r>
                      <a:endParaRPr lang="sl-SI" sz="2400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nr</a:t>
                      </a:r>
                      <a:endParaRPr lang="sl-SI" sz="2400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nr</a:t>
                      </a:r>
                      <a:endParaRPr lang="sl-SI" sz="2400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nr</a:t>
                      </a:r>
                      <a:endParaRPr lang="sl-SI" sz="2400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nr</a:t>
                      </a:r>
                      <a:endParaRPr lang="sl-SI" sz="2400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nr</a:t>
                      </a:r>
                      <a:endParaRPr lang="sl-SI" sz="2400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nr</a:t>
                      </a:r>
                      <a:endParaRPr lang="sl-SI" sz="2400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51520" y="5517232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>
                <a:latin typeface="+mn-lt"/>
              </a:rPr>
              <a:t>* Pomočniki niso vključeni</a:t>
            </a:r>
            <a:r>
              <a:rPr lang="en-US" sz="2000" dirty="0" smtClean="0">
                <a:latin typeface="+mn-lt"/>
              </a:rPr>
              <a:t>. </a:t>
            </a:r>
            <a:r>
              <a:rPr lang="sl-SI" sz="2000" dirty="0" smtClean="0">
                <a:latin typeface="+mn-lt"/>
              </a:rPr>
              <a:t> Dejansko povprečno razmerje med vzgojitelji in pomočniki ter otroki je</a:t>
            </a:r>
            <a:r>
              <a:rPr lang="en-US" sz="2000" dirty="0" smtClean="0">
                <a:latin typeface="+mn-lt"/>
              </a:rPr>
              <a:t> </a:t>
            </a:r>
            <a:r>
              <a:rPr lang="sl-SI" sz="2000" dirty="0" smtClean="0">
                <a:latin typeface="+mn-lt"/>
              </a:rPr>
              <a:t>1:</a:t>
            </a:r>
            <a:r>
              <a:rPr lang="en-US" sz="2000" dirty="0" smtClean="0">
                <a:latin typeface="+mn-lt"/>
              </a:rPr>
              <a:t>4</a:t>
            </a:r>
            <a:r>
              <a:rPr lang="sl-SI" sz="2000" dirty="0" smtClean="0">
                <a:latin typeface="+mn-lt"/>
              </a:rPr>
              <a:t>,</a:t>
            </a:r>
            <a:r>
              <a:rPr lang="en-US" sz="2000" dirty="0" smtClean="0">
                <a:latin typeface="+mn-lt"/>
              </a:rPr>
              <a:t>9</a:t>
            </a:r>
            <a:r>
              <a:rPr lang="sl-SI" sz="2000" dirty="0" smtClean="0">
                <a:latin typeface="+mn-lt"/>
              </a:rPr>
              <a:t>.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1537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Zdravstveni in varnostni predpisi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229600" cy="4672176"/>
          </a:xfrm>
        </p:spPr>
        <p:txBody>
          <a:bodyPr/>
          <a:lstStyle/>
          <a:p>
            <a:r>
              <a:rPr lang="sl-SI" dirty="0"/>
              <a:t>M</a:t>
            </a:r>
            <a:r>
              <a:rPr lang="sl-SI" dirty="0" smtClean="0"/>
              <a:t>očno regulirani</a:t>
            </a:r>
          </a:p>
          <a:p>
            <a:pPr lvl="1"/>
            <a:r>
              <a:rPr lang="sl-SI" dirty="0" smtClean="0"/>
              <a:t>Velikost in ureditev notranjih prostorov</a:t>
            </a:r>
          </a:p>
          <a:p>
            <a:pPr lvl="1"/>
            <a:r>
              <a:rPr lang="sl-SI" dirty="0" smtClean="0"/>
              <a:t>Velikost in ureditev zunanjih prostorov</a:t>
            </a:r>
          </a:p>
          <a:p>
            <a:pPr lvl="1"/>
            <a:r>
              <a:rPr lang="sl-SI" dirty="0" smtClean="0"/>
              <a:t>Oprema notranjih in zunanjih prostorov</a:t>
            </a:r>
          </a:p>
          <a:p>
            <a:pPr lvl="1"/>
            <a:r>
              <a:rPr lang="sl-SI" dirty="0" smtClean="0"/>
              <a:t>Kuhinja</a:t>
            </a:r>
          </a:p>
          <a:p>
            <a:pPr lvl="1"/>
            <a:r>
              <a:rPr lang="sl-SI" dirty="0" smtClean="0"/>
              <a:t>Sanitarni prostori</a:t>
            </a:r>
          </a:p>
          <a:p>
            <a:pPr lvl="1"/>
            <a:r>
              <a:rPr lang="sl-SI" dirty="0" smtClean="0"/>
              <a:t>Ustreznost zaposlenih (nekaznovanost, psihično in telesno zdravje)</a:t>
            </a:r>
          </a:p>
          <a:p>
            <a:r>
              <a:rPr lang="sl-SI" dirty="0" smtClean="0"/>
              <a:t>Slovenija: regulirani dodatni specifični vidiki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6996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76400"/>
          </a:xfrm>
        </p:spPr>
        <p:txBody>
          <a:bodyPr>
            <a:normAutofit fontScale="90000"/>
          </a:bodyPr>
          <a:lstStyle/>
          <a:p>
            <a:r>
              <a:rPr lang="sl-SI" dirty="0"/>
              <a:t>Povpraševanje in zmogljivost v javno subvencioniranih institucijah za vzgojo in varstvo </a:t>
            </a:r>
            <a:r>
              <a:rPr lang="sl-SI" dirty="0" smtClean="0"/>
              <a:t>predšolskih otrok, mlajši</a:t>
            </a:r>
            <a:r>
              <a:rPr lang="sl-SI" b="1" i="1" dirty="0"/>
              <a:t> </a:t>
            </a:r>
            <a:endParaRPr lang="sl-SI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8153400" cy="409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882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32384"/>
          </a:xfrm>
        </p:spPr>
        <p:txBody>
          <a:bodyPr>
            <a:normAutofit fontScale="90000"/>
          </a:bodyPr>
          <a:lstStyle/>
          <a:p>
            <a:r>
              <a:rPr lang="sl-SI" dirty="0"/>
              <a:t>Povpraševanje in zmogljivost v javno subvencioniranih institucijah za vzgojo in varstvo </a:t>
            </a:r>
            <a:r>
              <a:rPr lang="sl-SI" dirty="0" smtClean="0"/>
              <a:t>predšolskih otrok, starejši</a:t>
            </a:r>
            <a:endParaRPr lang="sl-SI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24" y="1772816"/>
            <a:ext cx="8801510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918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/>
          </a:bodyPr>
          <a:lstStyle/>
          <a:p>
            <a:r>
              <a:rPr lang="sl-SI" dirty="0" err="1" smtClean="0"/>
              <a:t>Eurydice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altLang="sl-SI" noProof="1"/>
              <a:t>Omrežje za izmenjavo </a:t>
            </a:r>
            <a:r>
              <a:rPr lang="sl-SI" altLang="sl-SI" noProof="1" smtClean="0"/>
              <a:t>informacij </a:t>
            </a:r>
            <a:r>
              <a:rPr lang="sl-SI" altLang="sl-SI" noProof="1"/>
              <a:t>o </a:t>
            </a:r>
            <a:r>
              <a:rPr lang="sl-SI" altLang="sl-SI" noProof="1" smtClean="0"/>
              <a:t>izobraževanju</a:t>
            </a:r>
            <a:r>
              <a:rPr lang="en-US" altLang="sl-SI" noProof="1" smtClean="0"/>
              <a:t>:</a:t>
            </a:r>
            <a:endParaRPr lang="sl-SI" altLang="sl-SI" noProof="1"/>
          </a:p>
          <a:p>
            <a:pPr marL="0" indent="0">
              <a:buNone/>
            </a:pPr>
            <a:r>
              <a:rPr lang="sl-SI" dirty="0" smtClean="0"/>
              <a:t>40 nacionalnih enot</a:t>
            </a:r>
          </a:p>
          <a:p>
            <a:pPr marL="0" indent="0">
              <a:buNone/>
            </a:pPr>
            <a:r>
              <a:rPr lang="sl-SI" dirty="0" smtClean="0"/>
              <a:t>36 držav</a:t>
            </a:r>
          </a:p>
          <a:p>
            <a:pPr marL="0" indent="0">
              <a:buNone/>
            </a:pPr>
            <a:r>
              <a:rPr lang="sl-SI" dirty="0"/>
              <a:t>centralna enota v Bruslju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</p:txBody>
      </p:sp>
      <p:pic>
        <p:nvPicPr>
          <p:cNvPr id="4" name="Picture 3" descr="G:\Management_Admin\015_Information_Communication\Sector_3_documents\Promotion_folder_Eurydice\pictures\Map_Eurydice_Network_fond_blanc.png"/>
          <p:cNvPicPr>
            <a:picLocks noGrp="1"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772816"/>
            <a:ext cx="5328592" cy="434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97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852936"/>
            <a:ext cx="8229600" cy="990600"/>
          </a:xfrm>
        </p:spPr>
        <p:txBody>
          <a:bodyPr/>
          <a:lstStyle/>
          <a:p>
            <a:pPr algn="ctr"/>
            <a:r>
              <a:rPr lang="sl-SI" dirty="0" smtClean="0"/>
              <a:t>VKLJUČENOST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1217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dirty="0" smtClean="0"/>
              <a:t>Delež vključenih otrok v PVV, od 4 let do vstopa v šolo</a:t>
            </a:r>
            <a:endParaRPr lang="sl-SI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81061818"/>
              </p:ext>
            </p:extLst>
          </p:nvPr>
        </p:nvGraphicFramePr>
        <p:xfrm>
          <a:off x="0" y="1066800"/>
          <a:ext cx="90678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1138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57"/>
            <a:ext cx="8229600" cy="990600"/>
          </a:xfrm>
        </p:spPr>
        <p:txBody>
          <a:bodyPr>
            <a:noAutofit/>
          </a:bodyPr>
          <a:lstStyle/>
          <a:p>
            <a:r>
              <a:rPr lang="sl-SI" dirty="0"/>
              <a:t>Delež vključenih otrok v PVV, </a:t>
            </a:r>
            <a:r>
              <a:rPr lang="sl-SI" dirty="0" smtClean="0"/>
              <a:t>&lt; 3 leta, &gt; 30 ur tedensko</a:t>
            </a:r>
            <a:endParaRPr lang="sl-SI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3226595"/>
              </p:ext>
            </p:extLst>
          </p:nvPr>
        </p:nvGraphicFramePr>
        <p:xfrm>
          <a:off x="0" y="0"/>
          <a:ext cx="8982075" cy="6457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1361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Povprečno število ur v PVV na teden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4744184"/>
          </a:xfrm>
        </p:spPr>
        <p:txBody>
          <a:bodyPr/>
          <a:lstStyle/>
          <a:p>
            <a:r>
              <a:rPr lang="sl-SI" dirty="0" smtClean="0"/>
              <a:t>EU povprečje za mlajše: 26 ur</a:t>
            </a:r>
          </a:p>
          <a:p>
            <a:r>
              <a:rPr lang="sl-SI" dirty="0" smtClean="0"/>
              <a:t>EU povprečje za starejše: 29 ur</a:t>
            </a:r>
          </a:p>
          <a:p>
            <a:r>
              <a:rPr lang="sl-SI" dirty="0" smtClean="0"/>
              <a:t>Slovenija mlajši: 36 ur</a:t>
            </a:r>
          </a:p>
          <a:p>
            <a:r>
              <a:rPr lang="sl-SI" dirty="0" smtClean="0"/>
              <a:t>Slovenija starejši: 35 ur</a:t>
            </a:r>
          </a:p>
          <a:p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2474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dirty="0" smtClean="0"/>
              <a:t>Delež otrok v varstvu izključno pri starših, izbrane države</a:t>
            </a:r>
            <a:endParaRPr lang="sl-SI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5921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Vključenost otrok v PPV in dosežki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4744184"/>
          </a:xfrm>
        </p:spPr>
        <p:txBody>
          <a:bodyPr/>
          <a:lstStyle/>
          <a:p>
            <a:r>
              <a:rPr lang="sl-SI" dirty="0" smtClean="0"/>
              <a:t>PISA 2012:  EU-28 35 točk razlike</a:t>
            </a:r>
          </a:p>
          <a:p>
            <a:r>
              <a:rPr lang="sl-SI" dirty="0" smtClean="0"/>
              <a:t>PIRLS 2011:  EU-28 25 točk razlike</a:t>
            </a:r>
          </a:p>
          <a:p>
            <a:r>
              <a:rPr lang="sl-SI" dirty="0" smtClean="0"/>
              <a:t>EU:  vključenost v PVV ima večji učinek na dosežke otrok iz prikrajšanih okolij</a:t>
            </a:r>
          </a:p>
          <a:p>
            <a:r>
              <a:rPr lang="sl-SI" dirty="0" smtClean="0"/>
              <a:t>Delež vključenih otrok iz prikrajšanih okolij je nižji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7399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229" y="2619829"/>
            <a:ext cx="8229600" cy="990600"/>
          </a:xfrm>
        </p:spPr>
        <p:txBody>
          <a:bodyPr/>
          <a:lstStyle/>
          <a:p>
            <a:pPr algn="ctr"/>
            <a:r>
              <a:rPr lang="sl-SI" dirty="0" smtClean="0"/>
              <a:t>FINANCIRANJE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4491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16360"/>
          </a:xfrm>
        </p:spPr>
        <p:txBody>
          <a:bodyPr>
            <a:normAutofit/>
          </a:bodyPr>
          <a:lstStyle/>
          <a:p>
            <a:r>
              <a:rPr lang="sl-SI" dirty="0" smtClean="0"/>
              <a:t>Financiranje: javna in zasebna institucionalna PVV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4816192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Večina evropskih držav ima javno in zasebno financiranje</a:t>
            </a:r>
          </a:p>
          <a:p>
            <a:r>
              <a:rPr lang="sl-SI" dirty="0" smtClean="0"/>
              <a:t>PVV starejših je bolj pogosto financirana iz javnih sredstev kot PVV mlajših</a:t>
            </a:r>
          </a:p>
          <a:p>
            <a:r>
              <a:rPr lang="sl-SI" dirty="0" smtClean="0"/>
              <a:t>Izključno iz javnih sredstev </a:t>
            </a:r>
            <a:r>
              <a:rPr lang="sl-SI" smtClean="0"/>
              <a:t>je institucionalna PVV </a:t>
            </a:r>
            <a:r>
              <a:rPr lang="sl-SI" dirty="0" smtClean="0"/>
              <a:t>financirana v:</a:t>
            </a:r>
          </a:p>
          <a:p>
            <a:pPr lvl="1"/>
            <a:r>
              <a:rPr lang="sl-SI" dirty="0" smtClean="0"/>
              <a:t>Slovenija</a:t>
            </a:r>
          </a:p>
          <a:p>
            <a:pPr lvl="1"/>
            <a:r>
              <a:rPr lang="sl-SI" dirty="0" smtClean="0"/>
              <a:t>Danska, Finska, Švedska, Norveška, Islandija</a:t>
            </a:r>
          </a:p>
          <a:p>
            <a:pPr lvl="1"/>
            <a:r>
              <a:rPr lang="sl-SI" dirty="0" smtClean="0"/>
              <a:t>Estonija, Litva, Latvija</a:t>
            </a:r>
          </a:p>
          <a:p>
            <a:pPr lvl="1"/>
            <a:r>
              <a:rPr lang="sl-SI" dirty="0" smtClean="0"/>
              <a:t>Avstrija</a:t>
            </a:r>
          </a:p>
          <a:p>
            <a:pPr lvl="1"/>
            <a:r>
              <a:rPr lang="sl-SI" dirty="0" smtClean="0"/>
              <a:t>Belgija (nemški del)</a:t>
            </a:r>
          </a:p>
          <a:p>
            <a:r>
              <a:rPr lang="sl-SI" dirty="0" smtClean="0"/>
              <a:t>Irska je edina država, ki nima PVV financirana iz javnih sredstev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4776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Prispevki staršev, mlajši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4816192"/>
          </a:xfrm>
        </p:spPr>
        <p:txBody>
          <a:bodyPr/>
          <a:lstStyle/>
          <a:p>
            <a:r>
              <a:rPr lang="sl-SI" dirty="0" smtClean="0"/>
              <a:t>Od 0 do 1400 PPS</a:t>
            </a:r>
          </a:p>
          <a:p>
            <a:r>
              <a:rPr lang="sl-SI" dirty="0" smtClean="0"/>
              <a:t>Slovenija: od 0 do 500 PPS, povprečje podobno kot Norveška in Nemčija</a:t>
            </a:r>
          </a:p>
          <a:p>
            <a:r>
              <a:rPr lang="sl-SI" dirty="0" smtClean="0"/>
              <a:t>Najnižji prispevek v Estoniji in Bolgariji in tudi najmanjši razpon</a:t>
            </a:r>
          </a:p>
          <a:p>
            <a:r>
              <a:rPr lang="sl-SI" dirty="0" smtClean="0"/>
              <a:t>Regulirani v skoraj polovici držav</a:t>
            </a:r>
          </a:p>
          <a:p>
            <a:r>
              <a:rPr lang="sl-SI" dirty="0" smtClean="0"/>
              <a:t>V tretjini držav prispevki niso regulirani, imajo tudi velik razpon</a:t>
            </a:r>
          </a:p>
          <a:p>
            <a:r>
              <a:rPr lang="sl-SI" dirty="0" smtClean="0"/>
              <a:t>Določeni glede na prihodke/premoženje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5896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Prispevki staršev, starejši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4744184"/>
          </a:xfrm>
        </p:spPr>
        <p:txBody>
          <a:bodyPr/>
          <a:lstStyle/>
          <a:p>
            <a:r>
              <a:rPr lang="sl-SI" dirty="0" smtClean="0"/>
              <a:t>PVV za starejše otroke je v celoti brezplačna v polovici držav, večina držav zagotovi vsaj eno leto brezplačno PVV</a:t>
            </a:r>
          </a:p>
          <a:p>
            <a:r>
              <a:rPr lang="sl-SI" dirty="0" smtClean="0"/>
              <a:t>Države, ki otrokom zagotavljajo zakonsko pravico do mesta v PVV že v najzgodnejšem obdobju, imajo :</a:t>
            </a:r>
          </a:p>
          <a:p>
            <a:pPr lvl="1"/>
            <a:r>
              <a:rPr lang="sl-SI" dirty="0" smtClean="0"/>
              <a:t>Švedska: od treh let dalje 525h/leto (&lt; 3h/dan) brezplačno</a:t>
            </a:r>
          </a:p>
          <a:p>
            <a:pPr lvl="1"/>
            <a:r>
              <a:rPr lang="sl-SI" dirty="0" smtClean="0"/>
              <a:t>Finska: leto pred vstopom v šolo brezplačno</a:t>
            </a:r>
          </a:p>
          <a:p>
            <a:pPr lvl="1"/>
            <a:r>
              <a:rPr lang="sl-SI" dirty="0" smtClean="0"/>
              <a:t>Slovenija, Norveška, Danska, Estonija: /</a:t>
            </a:r>
          </a:p>
          <a:p>
            <a:r>
              <a:rPr lang="sl-SI" dirty="0" smtClean="0"/>
              <a:t>Določeni glede na prihodke/premoženje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9865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/>
          </a:bodyPr>
          <a:lstStyle/>
          <a:p>
            <a:r>
              <a:rPr lang="sl-SI" dirty="0"/>
              <a:t>Izhodišča študije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229600" cy="4672176"/>
          </a:xfrm>
        </p:spPr>
        <p:txBody>
          <a:bodyPr>
            <a:normAutofit/>
          </a:bodyPr>
          <a:lstStyle/>
          <a:p>
            <a:r>
              <a:rPr lang="sl-SI" dirty="0" smtClean="0"/>
              <a:t>Pozitivni učinki kakovostne predšolske vzgoje in varstva (PVV) na posameznika, družino in družbo</a:t>
            </a:r>
          </a:p>
          <a:p>
            <a:r>
              <a:rPr lang="sl-SI" dirty="0" smtClean="0"/>
              <a:t>Cilj EU: dostopna in kakovostna PVV</a:t>
            </a:r>
          </a:p>
          <a:p>
            <a:r>
              <a:rPr lang="sl-SI" dirty="0" smtClean="0"/>
              <a:t>Cilji do 2010 – deleži otrok vključenih v PVV</a:t>
            </a:r>
          </a:p>
          <a:p>
            <a:pPr lvl="1"/>
            <a:r>
              <a:rPr lang="sl-SI" dirty="0" smtClean="0"/>
              <a:t>Vsaj 33 % mlajših od treh let </a:t>
            </a:r>
          </a:p>
          <a:p>
            <a:pPr lvl="1"/>
            <a:r>
              <a:rPr lang="sl-SI" dirty="0" smtClean="0"/>
              <a:t>Vsaj 95 % starejši</a:t>
            </a:r>
            <a:r>
              <a:rPr lang="en-US" dirty="0" smtClean="0"/>
              <a:t>h</a:t>
            </a:r>
            <a:r>
              <a:rPr lang="sl-SI" dirty="0" smtClean="0"/>
              <a:t> od treh let do vstopa v šolo </a:t>
            </a:r>
          </a:p>
          <a:p>
            <a:r>
              <a:rPr lang="sl-SI" dirty="0" smtClean="0"/>
              <a:t>Vpogled, kaj je kakovostna PVV in s kakšnimi izzivi se srečujejo evropske države, kaj so dobre prakse in kakšne bi lahko bile nove rešitve v prihodnosti</a:t>
            </a:r>
          </a:p>
        </p:txBody>
      </p:sp>
    </p:spTree>
    <p:extLst>
      <p:ext uri="{BB962C8B-B14F-4D97-AF65-F5344CB8AC3E}">
        <p14:creationId xmlns:p14="http://schemas.microsoft.com/office/powerpoint/2010/main" val="170136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990600"/>
          </a:xfrm>
        </p:spPr>
        <p:txBody>
          <a:bodyPr/>
          <a:lstStyle/>
          <a:p>
            <a:pPr algn="ctr"/>
            <a:r>
              <a:rPr lang="sl-SI" dirty="0" smtClean="0"/>
              <a:t>STROKOVNI DELAVCI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5119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Autofit/>
          </a:bodyPr>
          <a:lstStyle/>
          <a:p>
            <a:r>
              <a:rPr lang="en-US" dirty="0" err="1" smtClean="0"/>
              <a:t>Različne</a:t>
            </a:r>
            <a:r>
              <a:rPr lang="en-US" dirty="0" smtClean="0"/>
              <a:t> </a:t>
            </a:r>
            <a:r>
              <a:rPr lang="en-US" dirty="0" err="1" smtClean="0"/>
              <a:t>vrste</a:t>
            </a:r>
            <a:r>
              <a:rPr lang="en-US" dirty="0" smtClean="0"/>
              <a:t> </a:t>
            </a:r>
            <a:r>
              <a:rPr lang="en-US" dirty="0" err="1" smtClean="0"/>
              <a:t>strokovnih</a:t>
            </a:r>
            <a:r>
              <a:rPr lang="en-US" dirty="0" smtClean="0"/>
              <a:t> </a:t>
            </a:r>
            <a:r>
              <a:rPr lang="en-US" dirty="0" err="1" smtClean="0"/>
              <a:t>delavcev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914400"/>
            <a:ext cx="8229600" cy="548640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err="1" smtClean="0"/>
              <a:t>Strokovni</a:t>
            </a:r>
            <a:r>
              <a:rPr lang="en-US" dirty="0" smtClean="0"/>
              <a:t> </a:t>
            </a:r>
            <a:r>
              <a:rPr lang="en-US" dirty="0" err="1" smtClean="0"/>
              <a:t>delavci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vzgojo</a:t>
            </a:r>
            <a:r>
              <a:rPr lang="en-US" dirty="0" smtClean="0"/>
              <a:t> (</a:t>
            </a:r>
            <a:r>
              <a:rPr lang="en-US" dirty="0" err="1" smtClean="0"/>
              <a:t>vzgojitelji</a:t>
            </a:r>
            <a:r>
              <a:rPr lang="en-US" dirty="0" smtClean="0"/>
              <a:t>, </a:t>
            </a:r>
            <a:r>
              <a:rPr lang="en-US" dirty="0" err="1" smtClean="0"/>
              <a:t>učitelji</a:t>
            </a:r>
            <a:r>
              <a:rPr lang="en-US" dirty="0" smtClean="0"/>
              <a:t>, …):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err="1" smtClean="0"/>
              <a:t>odgovorni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vzgojo</a:t>
            </a:r>
            <a:r>
              <a:rPr lang="en-US" dirty="0" smtClean="0"/>
              <a:t> in </a:t>
            </a:r>
            <a:r>
              <a:rPr lang="en-US" dirty="0" err="1" smtClean="0"/>
              <a:t>varstvo</a:t>
            </a:r>
            <a:r>
              <a:rPr lang="en-US" dirty="0" smtClean="0"/>
              <a:t> </a:t>
            </a:r>
            <a:r>
              <a:rPr lang="en-US" dirty="0" err="1" smtClean="0"/>
              <a:t>otrok</a:t>
            </a:r>
            <a:r>
              <a:rPr lang="en-US" dirty="0" smtClean="0"/>
              <a:t>, </a:t>
            </a:r>
            <a:r>
              <a:rPr lang="en-US" dirty="0" err="1" smtClean="0"/>
              <a:t>izvajajo</a:t>
            </a:r>
            <a:r>
              <a:rPr lang="en-US" dirty="0" smtClean="0"/>
              <a:t> </a:t>
            </a:r>
            <a:r>
              <a:rPr lang="en-US" dirty="0" err="1" smtClean="0"/>
              <a:t>dejavnosti</a:t>
            </a:r>
            <a:r>
              <a:rPr lang="en-US" dirty="0" smtClean="0"/>
              <a:t> v </a:t>
            </a:r>
            <a:r>
              <a:rPr lang="en-US" dirty="0" err="1" smtClean="0"/>
              <a:t>skladu</a:t>
            </a:r>
            <a:r>
              <a:rPr lang="en-US" dirty="0" smtClean="0"/>
              <a:t> z </a:t>
            </a:r>
            <a:r>
              <a:rPr lang="en-US" dirty="0" err="1" smtClean="0"/>
              <a:t>relevantnimi</a:t>
            </a:r>
            <a:r>
              <a:rPr lang="en-US" dirty="0" smtClean="0"/>
              <a:t> </a:t>
            </a:r>
            <a:r>
              <a:rPr lang="en-US" dirty="0" err="1" smtClean="0"/>
              <a:t>programi</a:t>
            </a:r>
            <a:r>
              <a:rPr lang="en-US" dirty="0" smtClean="0"/>
              <a:t>, </a:t>
            </a:r>
            <a:r>
              <a:rPr lang="en-US" dirty="0" err="1" smtClean="0"/>
              <a:t>smernicami</a:t>
            </a:r>
            <a:r>
              <a:rPr lang="en-US" dirty="0" smtClean="0"/>
              <a:t> </a:t>
            </a:r>
            <a:r>
              <a:rPr lang="en-US" dirty="0" err="1" smtClean="0"/>
              <a:t>ipd</a:t>
            </a:r>
            <a:r>
              <a:rPr lang="en-US" b="1" dirty="0" smtClean="0"/>
              <a:t>. </a:t>
            </a:r>
          </a:p>
          <a:p>
            <a:pPr lvl="1"/>
            <a:r>
              <a:rPr lang="sl-SI" dirty="0" smtClean="0"/>
              <a:t>V vseh državah so zaposleni v PVV za starejše in v 2/3 držav tudi v PVV za mlajše</a:t>
            </a:r>
          </a:p>
          <a:p>
            <a:pPr lvl="1">
              <a:buFont typeface="Wingdings" pitchFamily="2" charset="2"/>
              <a:buChar char="Ø"/>
            </a:pPr>
            <a:endParaRPr lang="en-US" dirty="0" smtClean="0"/>
          </a:p>
          <a:p>
            <a:r>
              <a:rPr lang="en-US" dirty="0" err="1" smtClean="0"/>
              <a:t>Strokovni</a:t>
            </a:r>
            <a:r>
              <a:rPr lang="en-US" dirty="0" smtClean="0"/>
              <a:t> </a:t>
            </a:r>
            <a:r>
              <a:rPr lang="en-US" dirty="0" err="1" smtClean="0"/>
              <a:t>delavci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varstvo</a:t>
            </a:r>
            <a:r>
              <a:rPr lang="en-US" dirty="0" smtClean="0"/>
              <a:t> (</a:t>
            </a:r>
            <a:r>
              <a:rPr lang="en-US" dirty="0" err="1" smtClean="0"/>
              <a:t>varuhi</a:t>
            </a:r>
            <a:r>
              <a:rPr lang="en-US" dirty="0" smtClean="0"/>
              <a:t>, </a:t>
            </a:r>
            <a:r>
              <a:rPr lang="en-US" dirty="0" err="1" smtClean="0"/>
              <a:t>medicinske</a:t>
            </a:r>
            <a:r>
              <a:rPr lang="en-US" dirty="0" smtClean="0"/>
              <a:t> </a:t>
            </a:r>
            <a:r>
              <a:rPr lang="en-US" dirty="0" err="1" smtClean="0"/>
              <a:t>sestre</a:t>
            </a:r>
            <a:r>
              <a:rPr lang="en-US" dirty="0" smtClean="0"/>
              <a:t>, …): </a:t>
            </a:r>
          </a:p>
          <a:p>
            <a:pPr lvl="1"/>
            <a:r>
              <a:rPr lang="en-US" dirty="0" err="1" smtClean="0"/>
              <a:t>odgovorni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varstvo</a:t>
            </a:r>
            <a:r>
              <a:rPr lang="en-US" dirty="0" smtClean="0"/>
              <a:t> in </a:t>
            </a:r>
            <a:r>
              <a:rPr lang="en-US" dirty="0" err="1" smtClean="0"/>
              <a:t>nudenje</a:t>
            </a:r>
            <a:r>
              <a:rPr lang="en-US" dirty="0" smtClean="0"/>
              <a:t> </a:t>
            </a:r>
            <a:r>
              <a:rPr lang="en-US" dirty="0" err="1" smtClean="0"/>
              <a:t>podpore</a:t>
            </a:r>
            <a:r>
              <a:rPr lang="en-US" dirty="0" smtClean="0"/>
              <a:t> </a:t>
            </a:r>
            <a:r>
              <a:rPr lang="en-US" dirty="0" err="1" smtClean="0"/>
              <a:t>otrokom</a:t>
            </a:r>
            <a:endParaRPr lang="en-US" dirty="0" smtClean="0"/>
          </a:p>
          <a:p>
            <a:pPr lvl="1"/>
            <a:r>
              <a:rPr lang="en-US" dirty="0" smtClean="0"/>
              <a:t>½ </a:t>
            </a:r>
            <a:r>
              <a:rPr lang="en-US" dirty="0" err="1" smtClean="0"/>
              <a:t>evropskih</a:t>
            </a:r>
            <a:r>
              <a:rPr lang="en-US" dirty="0" smtClean="0"/>
              <a:t> </a:t>
            </a:r>
            <a:r>
              <a:rPr lang="en-US" dirty="0" err="1" smtClean="0"/>
              <a:t>držav</a:t>
            </a:r>
            <a:r>
              <a:rPr lang="en-US" dirty="0" smtClean="0"/>
              <a:t> </a:t>
            </a:r>
            <a:r>
              <a:rPr lang="en-US" dirty="0" err="1" smtClean="0"/>
              <a:t>ima</a:t>
            </a:r>
            <a:r>
              <a:rPr lang="en-US" dirty="0" smtClean="0"/>
              <a:t> </a:t>
            </a:r>
            <a:r>
              <a:rPr lang="en-US" dirty="0" err="1" smtClean="0"/>
              <a:t>zaposlene</a:t>
            </a:r>
            <a:r>
              <a:rPr lang="en-US" dirty="0" smtClean="0"/>
              <a:t> SD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varstvo</a:t>
            </a:r>
            <a:r>
              <a:rPr lang="sl-SI" dirty="0" smtClean="0"/>
              <a:t> v PVV za mlajše, samo 5 držav v PVV za starejše (Nemčija, Madžarska, Finska, Švedska in Združeno kraljestvo</a:t>
            </a:r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Pomočniki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podpirajo</a:t>
            </a:r>
            <a:r>
              <a:rPr lang="en-US" dirty="0" smtClean="0"/>
              <a:t> </a:t>
            </a:r>
            <a:r>
              <a:rPr lang="en-US" dirty="0" err="1" smtClean="0"/>
              <a:t>delo</a:t>
            </a:r>
            <a:r>
              <a:rPr lang="en-US" dirty="0" smtClean="0"/>
              <a:t> </a:t>
            </a:r>
            <a:r>
              <a:rPr lang="en-US" dirty="0" err="1" smtClean="0"/>
              <a:t>bodisi</a:t>
            </a:r>
            <a:r>
              <a:rPr lang="en-US" dirty="0" smtClean="0"/>
              <a:t> SD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vzgojo</a:t>
            </a:r>
            <a:r>
              <a:rPr lang="en-US" dirty="0" smtClean="0"/>
              <a:t>, </a:t>
            </a:r>
            <a:r>
              <a:rPr lang="en-US" dirty="0" err="1" smtClean="0"/>
              <a:t>bodisi</a:t>
            </a:r>
            <a:r>
              <a:rPr lang="en-US" dirty="0" smtClean="0"/>
              <a:t> SD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varstvo</a:t>
            </a:r>
            <a:endParaRPr lang="sl-SI" dirty="0" smtClean="0"/>
          </a:p>
          <a:p>
            <a:pPr lvl="1"/>
            <a:r>
              <a:rPr lang="sl-SI" dirty="0" smtClean="0"/>
              <a:t>Skoraj polovica držav v PVV za mlajše in za starejše zaposluje pomočnike</a:t>
            </a:r>
            <a:endParaRPr lang="en-US" dirty="0" smtClean="0"/>
          </a:p>
          <a:p>
            <a:pPr lvl="1"/>
            <a:endParaRPr lang="en-US" dirty="0" smtClean="0"/>
          </a:p>
          <a:p>
            <a:pPr marL="274320" lvl="1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2600" dirty="0" err="1" smtClean="0">
                <a:solidFill>
                  <a:schemeClr val="tx1"/>
                </a:solidFill>
              </a:rPr>
              <a:t>Najpogosteje</a:t>
            </a:r>
            <a:r>
              <a:rPr lang="en-US" sz="2600" dirty="0" smtClean="0">
                <a:solidFill>
                  <a:schemeClr val="tx1"/>
                </a:solidFill>
              </a:rPr>
              <a:t> SD </a:t>
            </a:r>
            <a:r>
              <a:rPr lang="en-US" sz="2600" dirty="0" err="1" smtClean="0">
                <a:solidFill>
                  <a:schemeClr val="tx1"/>
                </a:solidFill>
              </a:rPr>
              <a:t>delajo</a:t>
            </a:r>
            <a:r>
              <a:rPr lang="en-US" sz="2600" dirty="0" smtClean="0">
                <a:solidFill>
                  <a:schemeClr val="tx1"/>
                </a:solidFill>
              </a:rPr>
              <a:t> v </a:t>
            </a:r>
            <a:r>
              <a:rPr lang="en-US" sz="2600" dirty="0" err="1" smtClean="0">
                <a:solidFill>
                  <a:schemeClr val="tx1"/>
                </a:solidFill>
              </a:rPr>
              <a:t>timu</a:t>
            </a:r>
            <a:r>
              <a:rPr lang="en-US" sz="2600" dirty="0" smtClean="0">
                <a:solidFill>
                  <a:schemeClr val="tx1"/>
                </a:solidFill>
              </a:rPr>
              <a:t>: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v </a:t>
            </a:r>
            <a:r>
              <a:rPr lang="en-US" dirty="0" smtClean="0"/>
              <a:t>2/3 </a:t>
            </a:r>
            <a:r>
              <a:rPr lang="en-US" dirty="0" err="1" smtClean="0"/>
              <a:t>držav</a:t>
            </a:r>
            <a:r>
              <a:rPr lang="en-US" dirty="0" smtClean="0"/>
              <a:t> </a:t>
            </a:r>
            <a:r>
              <a:rPr lang="en-US" dirty="0" err="1" smtClean="0"/>
              <a:t>najmanj</a:t>
            </a:r>
            <a:r>
              <a:rPr lang="en-US" dirty="0" smtClean="0"/>
              <a:t> 2 </a:t>
            </a:r>
            <a:r>
              <a:rPr lang="en-US" dirty="0" err="1" smtClean="0"/>
              <a:t>različni</a:t>
            </a:r>
            <a:r>
              <a:rPr lang="en-US" dirty="0" smtClean="0"/>
              <a:t> </a:t>
            </a:r>
            <a:r>
              <a:rPr lang="en-US" dirty="0" err="1" smtClean="0"/>
              <a:t>kombinaciji</a:t>
            </a:r>
            <a:r>
              <a:rPr lang="en-US" dirty="0" smtClean="0"/>
              <a:t> SD  </a:t>
            </a:r>
            <a:endParaRPr lang="sl-SI" dirty="0" smtClean="0"/>
          </a:p>
          <a:p>
            <a:pPr lvl="1"/>
            <a:r>
              <a:rPr lang="en-US" dirty="0" smtClean="0"/>
              <a:t>v </a:t>
            </a:r>
            <a:r>
              <a:rPr lang="en-US" dirty="0" err="1" smtClean="0"/>
              <a:t>nekaterih</a:t>
            </a:r>
            <a:r>
              <a:rPr lang="en-US" dirty="0" smtClean="0"/>
              <a:t> </a:t>
            </a:r>
            <a:r>
              <a:rPr lang="en-US" dirty="0" err="1" smtClean="0"/>
              <a:t>državah</a:t>
            </a:r>
            <a:r>
              <a:rPr lang="en-US" dirty="0" smtClean="0"/>
              <a:t> pa </a:t>
            </a:r>
            <a:r>
              <a:rPr lang="en-US" dirty="0" err="1" smtClean="0"/>
              <a:t>celo</a:t>
            </a:r>
            <a:r>
              <a:rPr lang="en-US" dirty="0" smtClean="0"/>
              <a:t> </a:t>
            </a:r>
            <a:r>
              <a:rPr lang="en-US" dirty="0" err="1" smtClean="0"/>
              <a:t>vse</a:t>
            </a:r>
            <a:r>
              <a:rPr lang="en-US" dirty="0" smtClean="0"/>
              <a:t> tri</a:t>
            </a:r>
            <a:r>
              <a:rPr lang="sl-SI" dirty="0" smtClean="0"/>
              <a:t> </a:t>
            </a:r>
          </a:p>
          <a:p>
            <a:pPr lvl="1"/>
            <a:r>
              <a:rPr lang="sl-SI" dirty="0" smtClean="0"/>
              <a:t>v 3 državah: Hrvaška, Latvija in Romunija v PVV delajo samo SD za vzgojo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dirty="0" smtClean="0"/>
              <a:t>Strokovni delavci</a:t>
            </a:r>
            <a:r>
              <a:rPr lang="en-US" dirty="0" smtClean="0"/>
              <a:t> v </a:t>
            </a:r>
            <a:r>
              <a:rPr lang="sl-SI" dirty="0" smtClean="0"/>
              <a:t>institucionalni PVV, mlajši</a:t>
            </a:r>
            <a:endParaRPr lang="sl-SI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9600" y="1447800"/>
            <a:ext cx="77343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965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dirty="0" smtClean="0"/>
              <a:t>Strokovni delavci </a:t>
            </a:r>
            <a:r>
              <a:rPr lang="en-US" dirty="0" smtClean="0"/>
              <a:t>v </a:t>
            </a:r>
            <a:r>
              <a:rPr lang="sl-SI" dirty="0"/>
              <a:t>institucionalni PVV, </a:t>
            </a:r>
            <a:r>
              <a:rPr lang="sl-SI" dirty="0" smtClean="0"/>
              <a:t>starejši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981200"/>
            <a:ext cx="6781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17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4016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Minimalno</a:t>
            </a:r>
            <a:r>
              <a:rPr lang="en-US" sz="2800" dirty="0" smtClean="0"/>
              <a:t> </a:t>
            </a:r>
            <a:r>
              <a:rPr lang="en-US" sz="2800" dirty="0" err="1" smtClean="0"/>
              <a:t>zahtevana</a:t>
            </a:r>
            <a:r>
              <a:rPr lang="en-US" sz="2800" dirty="0" smtClean="0"/>
              <a:t> </a:t>
            </a:r>
            <a:r>
              <a:rPr lang="en-US" sz="2800" dirty="0" err="1" smtClean="0"/>
              <a:t>stopnja</a:t>
            </a:r>
            <a:r>
              <a:rPr lang="en-US" sz="2800" dirty="0" smtClean="0"/>
              <a:t> in </a:t>
            </a:r>
            <a:r>
              <a:rPr lang="en-US" sz="2800" dirty="0" err="1" smtClean="0"/>
              <a:t>dolžina</a:t>
            </a:r>
            <a:r>
              <a:rPr lang="en-US" sz="2800" dirty="0" smtClean="0"/>
              <a:t> </a:t>
            </a:r>
            <a:r>
              <a:rPr lang="en-US" sz="2800" dirty="0" err="1" smtClean="0"/>
              <a:t>izobrazbe</a:t>
            </a:r>
            <a:r>
              <a:rPr lang="en-US" sz="2800" dirty="0" smtClean="0"/>
              <a:t> </a:t>
            </a:r>
            <a:r>
              <a:rPr lang="en-US" sz="2800" dirty="0" err="1" smtClean="0"/>
              <a:t>za</a:t>
            </a:r>
            <a:r>
              <a:rPr lang="en-US" sz="2800" dirty="0" smtClean="0"/>
              <a:t> </a:t>
            </a:r>
            <a:r>
              <a:rPr lang="sl-SI" sz="2800" dirty="0" smtClean="0"/>
              <a:t>strokovne delavce</a:t>
            </a:r>
            <a:r>
              <a:rPr lang="en-US" sz="2800" dirty="0" smtClean="0"/>
              <a:t> v </a:t>
            </a:r>
            <a:r>
              <a:rPr lang="sl-SI" sz="2800" dirty="0" smtClean="0"/>
              <a:t>PVV, mlajši</a:t>
            </a:r>
            <a:endParaRPr lang="sl-SI" sz="2800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75656" y="1628800"/>
            <a:ext cx="6068144" cy="47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3036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96144"/>
          </a:xfrm>
        </p:spPr>
        <p:txBody>
          <a:bodyPr>
            <a:noAutofit/>
          </a:bodyPr>
          <a:lstStyle/>
          <a:p>
            <a:r>
              <a:rPr lang="en-US" sz="2800" dirty="0" err="1"/>
              <a:t>Minimalno</a:t>
            </a:r>
            <a:r>
              <a:rPr lang="en-US" sz="2800" dirty="0"/>
              <a:t> </a:t>
            </a:r>
            <a:r>
              <a:rPr lang="en-US" sz="2800" dirty="0" err="1"/>
              <a:t>zahtevana</a:t>
            </a:r>
            <a:r>
              <a:rPr lang="en-US" sz="2800" dirty="0"/>
              <a:t> </a:t>
            </a:r>
            <a:r>
              <a:rPr lang="en-US" sz="2800" dirty="0" err="1"/>
              <a:t>stopnja</a:t>
            </a:r>
            <a:r>
              <a:rPr lang="en-US" sz="2800" dirty="0"/>
              <a:t> in </a:t>
            </a:r>
            <a:r>
              <a:rPr lang="en-US" sz="2800" dirty="0" err="1"/>
              <a:t>dolžina</a:t>
            </a:r>
            <a:r>
              <a:rPr lang="en-US" sz="2800" dirty="0"/>
              <a:t> </a:t>
            </a:r>
            <a:r>
              <a:rPr lang="en-US" sz="2800" dirty="0" err="1"/>
              <a:t>izobrazbe</a:t>
            </a:r>
            <a:r>
              <a:rPr lang="en-US" sz="2800" dirty="0"/>
              <a:t> </a:t>
            </a:r>
            <a:r>
              <a:rPr lang="en-US" sz="2800" dirty="0" err="1"/>
              <a:t>za</a:t>
            </a:r>
            <a:r>
              <a:rPr lang="en-US" sz="2800" dirty="0"/>
              <a:t> </a:t>
            </a:r>
            <a:r>
              <a:rPr lang="sl-SI" sz="2800" dirty="0" smtClean="0"/>
              <a:t>strokovne </a:t>
            </a:r>
            <a:r>
              <a:rPr lang="sl-SI" sz="2800" dirty="0"/>
              <a:t>delavce</a:t>
            </a:r>
            <a:r>
              <a:rPr lang="en-US" sz="2800" dirty="0" smtClean="0"/>
              <a:t> </a:t>
            </a:r>
            <a:r>
              <a:rPr lang="en-US" sz="2800" dirty="0"/>
              <a:t>v </a:t>
            </a:r>
            <a:r>
              <a:rPr lang="sl-SI" sz="2800" dirty="0"/>
              <a:t>PVV, </a:t>
            </a:r>
            <a:r>
              <a:rPr lang="sl-SI" sz="2800" dirty="0" smtClean="0"/>
              <a:t>starejši</a:t>
            </a:r>
            <a:endParaRPr lang="sl-SI" sz="28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91680" y="1700808"/>
            <a:ext cx="5867399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576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19200"/>
          </a:xfrm>
        </p:spPr>
        <p:txBody>
          <a:bodyPr>
            <a:noAutofit/>
          </a:bodyPr>
          <a:lstStyle/>
          <a:p>
            <a:r>
              <a:rPr lang="en-US" dirty="0" err="1" smtClean="0"/>
              <a:t>Staln</a:t>
            </a:r>
            <a:r>
              <a:rPr lang="sl-SI" dirty="0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strokovn</a:t>
            </a:r>
            <a:r>
              <a:rPr lang="sl-SI" dirty="0" smtClean="0"/>
              <a:t>i</a:t>
            </a:r>
            <a:r>
              <a:rPr lang="en-US" dirty="0" smtClean="0"/>
              <a:t> </a:t>
            </a:r>
            <a:r>
              <a:rPr lang="sl-SI" dirty="0" smtClean="0"/>
              <a:t>razvoj (SSR) </a:t>
            </a:r>
            <a:r>
              <a:rPr lang="en-US" dirty="0" err="1" smtClean="0"/>
              <a:t>strokovnih</a:t>
            </a:r>
            <a:r>
              <a:rPr lang="en-US" dirty="0" smtClean="0"/>
              <a:t> </a:t>
            </a:r>
            <a:r>
              <a:rPr lang="en-US" dirty="0" err="1" smtClean="0"/>
              <a:t>delavcev</a:t>
            </a:r>
            <a:r>
              <a:rPr lang="en-US" dirty="0" smtClean="0"/>
              <a:t> v </a:t>
            </a:r>
            <a:r>
              <a:rPr lang="sl-SI" dirty="0" smtClean="0"/>
              <a:t>institucionalni PVV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8229600" cy="4175760"/>
          </a:xfrm>
        </p:spPr>
        <p:txBody>
          <a:bodyPr/>
          <a:lstStyle/>
          <a:p>
            <a:r>
              <a:rPr lang="sl-SI" dirty="0" smtClean="0"/>
              <a:t>SSR</a:t>
            </a:r>
            <a:r>
              <a:rPr lang="sl-SI" dirty="0" smtClean="0">
                <a:solidFill>
                  <a:srgbClr val="002060"/>
                </a:solidFill>
              </a:rPr>
              <a:t> </a:t>
            </a:r>
            <a:r>
              <a:rPr lang="sl-SI" dirty="0" smtClean="0"/>
              <a:t>bolj pogosto obvezno za strokovne delavce za vzgojo in </a:t>
            </a:r>
            <a:r>
              <a:rPr lang="sl-SI" dirty="0"/>
              <a:t>strokovne delavce </a:t>
            </a:r>
            <a:r>
              <a:rPr lang="sl-SI" dirty="0" smtClean="0"/>
              <a:t>za varstvo kot za pomočnike</a:t>
            </a:r>
          </a:p>
          <a:p>
            <a:r>
              <a:rPr lang="sl-SI" dirty="0" smtClean="0"/>
              <a:t>SSR</a:t>
            </a:r>
            <a:r>
              <a:rPr lang="sl-SI" dirty="0" smtClean="0">
                <a:solidFill>
                  <a:srgbClr val="002060"/>
                </a:solidFill>
              </a:rPr>
              <a:t> </a:t>
            </a:r>
            <a:r>
              <a:rPr lang="sl-SI" dirty="0" smtClean="0"/>
              <a:t>bolj pogosto obvezen za delo s starejšimi,  a postaja vse bolj pomembno tudi za delo z mlajšimi</a:t>
            </a:r>
          </a:p>
          <a:p>
            <a:r>
              <a:rPr lang="sl-SI" dirty="0" smtClean="0"/>
              <a:t>Slovenija: obvezen SSR za obe skupini strokovnih delavcev in za obe starostni skupini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0308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>
            <a:noAutofit/>
          </a:bodyPr>
          <a:lstStyle/>
          <a:p>
            <a:r>
              <a:rPr lang="sl-SI" dirty="0" smtClean="0"/>
              <a:t>Specializirani </a:t>
            </a:r>
            <a:r>
              <a:rPr lang="en-US" dirty="0" err="1" smtClean="0"/>
              <a:t>strokovni</a:t>
            </a:r>
            <a:r>
              <a:rPr lang="en-US" dirty="0" smtClean="0"/>
              <a:t> </a:t>
            </a:r>
            <a:r>
              <a:rPr lang="en-US" dirty="0" err="1" smtClean="0"/>
              <a:t>delavci</a:t>
            </a:r>
            <a:r>
              <a:rPr lang="en-US" dirty="0" smtClean="0"/>
              <a:t> v </a:t>
            </a:r>
            <a:r>
              <a:rPr lang="sl-SI" dirty="0" smtClean="0"/>
              <a:t>PVV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4816192"/>
          </a:xfrm>
        </p:spPr>
        <p:txBody>
          <a:bodyPr/>
          <a:lstStyle/>
          <a:p>
            <a:r>
              <a:rPr lang="sl-SI" dirty="0" smtClean="0"/>
              <a:t>Večina držav vključuje v PVV druge strokovnjake, ki podpirajo delo strokovnih delavcev </a:t>
            </a:r>
          </a:p>
          <a:p>
            <a:r>
              <a:rPr lang="en-US" dirty="0" err="1" smtClean="0"/>
              <a:t>Velikokrat</a:t>
            </a:r>
            <a:r>
              <a:rPr lang="en-US" dirty="0" smtClean="0"/>
              <a:t> je </a:t>
            </a:r>
            <a:r>
              <a:rPr lang="en-US" dirty="0" err="1" smtClean="0"/>
              <a:t>svetovalna</a:t>
            </a:r>
            <a:r>
              <a:rPr lang="en-US" dirty="0" smtClean="0"/>
              <a:t> </a:t>
            </a:r>
            <a:r>
              <a:rPr lang="en-US" dirty="0" err="1" smtClean="0"/>
              <a:t>služba</a:t>
            </a:r>
            <a:r>
              <a:rPr lang="en-US" dirty="0" smtClean="0"/>
              <a:t> del </a:t>
            </a:r>
            <a:r>
              <a:rPr lang="sl-SI" dirty="0" smtClean="0"/>
              <a:t>institucionalne PVV</a:t>
            </a:r>
            <a:r>
              <a:rPr lang="en-US" dirty="0" smtClean="0"/>
              <a:t>, </a:t>
            </a:r>
            <a:r>
              <a:rPr lang="sl-SI" dirty="0" smtClean="0"/>
              <a:t>pogosteje v institucijah za </a:t>
            </a:r>
            <a:r>
              <a:rPr lang="en-US" dirty="0" err="1" smtClean="0"/>
              <a:t>starejše</a:t>
            </a:r>
            <a:r>
              <a:rPr lang="en-US" dirty="0" smtClean="0"/>
              <a:t> </a:t>
            </a:r>
            <a:r>
              <a:rPr lang="en-US" dirty="0" err="1" smtClean="0"/>
              <a:t>otroke</a:t>
            </a:r>
            <a:endParaRPr lang="sl-SI" dirty="0" smtClean="0"/>
          </a:p>
          <a:p>
            <a:r>
              <a:rPr lang="en-US" dirty="0" err="1" smtClean="0"/>
              <a:t>Drugi</a:t>
            </a:r>
            <a:r>
              <a:rPr lang="en-US" dirty="0" smtClean="0"/>
              <a:t> </a:t>
            </a:r>
            <a:r>
              <a:rPr lang="en-US" dirty="0" err="1" smtClean="0"/>
              <a:t>strokovni</a:t>
            </a:r>
            <a:r>
              <a:rPr lang="en-US" dirty="0" smtClean="0"/>
              <a:t> </a:t>
            </a:r>
            <a:r>
              <a:rPr lang="en-US" dirty="0" err="1" smtClean="0"/>
              <a:t>delavci</a:t>
            </a:r>
            <a:r>
              <a:rPr lang="en-US" dirty="0" smtClean="0"/>
              <a:t> so </a:t>
            </a:r>
            <a:r>
              <a:rPr lang="sl-SI" dirty="0" smtClean="0"/>
              <a:t>lahko</a:t>
            </a:r>
            <a:r>
              <a:rPr lang="en-US" dirty="0" smtClean="0"/>
              <a:t>: </a:t>
            </a:r>
            <a:r>
              <a:rPr lang="en-US" dirty="0" err="1" smtClean="0"/>
              <a:t>logopedi</a:t>
            </a:r>
            <a:r>
              <a:rPr lang="en-US" dirty="0" smtClean="0"/>
              <a:t>, </a:t>
            </a:r>
            <a:r>
              <a:rPr lang="en-US" dirty="0" err="1" smtClean="0"/>
              <a:t>psihologi</a:t>
            </a:r>
            <a:r>
              <a:rPr lang="en-US" dirty="0" smtClean="0"/>
              <a:t>, </a:t>
            </a:r>
            <a:r>
              <a:rPr lang="en-US" dirty="0" err="1" smtClean="0"/>
              <a:t>socialni</a:t>
            </a:r>
            <a:r>
              <a:rPr lang="en-US" dirty="0" smtClean="0"/>
              <a:t> </a:t>
            </a:r>
            <a:r>
              <a:rPr lang="en-US" dirty="0" err="1" smtClean="0"/>
              <a:t>pedagogi</a:t>
            </a:r>
            <a:r>
              <a:rPr lang="en-US" dirty="0" smtClean="0"/>
              <a:t>, </a:t>
            </a:r>
            <a:r>
              <a:rPr lang="en-US" dirty="0" err="1" smtClean="0"/>
              <a:t>specialni</a:t>
            </a:r>
            <a:r>
              <a:rPr lang="en-US" dirty="0" smtClean="0"/>
              <a:t> </a:t>
            </a:r>
            <a:r>
              <a:rPr lang="en-US" dirty="0" err="1" smtClean="0"/>
              <a:t>pedagogi</a:t>
            </a:r>
            <a:r>
              <a:rPr lang="en-US" dirty="0" smtClean="0"/>
              <a:t>, </a:t>
            </a:r>
            <a:r>
              <a:rPr lang="en-US" dirty="0" err="1" smtClean="0"/>
              <a:t>socialni</a:t>
            </a:r>
            <a:r>
              <a:rPr lang="en-US" dirty="0" smtClean="0"/>
              <a:t> </a:t>
            </a:r>
            <a:r>
              <a:rPr lang="en-US" dirty="0" err="1" smtClean="0"/>
              <a:t>delavci</a:t>
            </a:r>
            <a:r>
              <a:rPr lang="en-US" dirty="0" smtClean="0"/>
              <a:t>, </a:t>
            </a:r>
            <a:r>
              <a:rPr lang="en-US" dirty="0" err="1" smtClean="0"/>
              <a:t>strokovni</a:t>
            </a:r>
            <a:r>
              <a:rPr lang="en-US" dirty="0" smtClean="0"/>
              <a:t> </a:t>
            </a:r>
            <a:r>
              <a:rPr lang="en-US" dirty="0" err="1" smtClean="0"/>
              <a:t>delavci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posamezna</a:t>
            </a:r>
            <a:r>
              <a:rPr lang="en-US" dirty="0" smtClean="0"/>
              <a:t> </a:t>
            </a:r>
            <a:r>
              <a:rPr lang="en-US" dirty="0" err="1" smtClean="0"/>
              <a:t>področja</a:t>
            </a:r>
            <a:r>
              <a:rPr lang="en-US" dirty="0" smtClean="0"/>
              <a:t> </a:t>
            </a:r>
            <a:r>
              <a:rPr lang="sl-SI" dirty="0" smtClean="0"/>
              <a:t>(npr. </a:t>
            </a:r>
            <a:r>
              <a:rPr lang="en-US" dirty="0" err="1" smtClean="0"/>
              <a:t>glasb</a:t>
            </a:r>
            <a:r>
              <a:rPr lang="sl-SI" dirty="0" smtClean="0"/>
              <a:t>a</a:t>
            </a:r>
            <a:r>
              <a:rPr lang="en-US" dirty="0" smtClean="0"/>
              <a:t>, </a:t>
            </a:r>
            <a:r>
              <a:rPr lang="en-US" dirty="0" err="1" smtClean="0"/>
              <a:t>umetnost</a:t>
            </a:r>
            <a:r>
              <a:rPr lang="en-US" dirty="0" smtClean="0"/>
              <a:t> in </a:t>
            </a:r>
            <a:r>
              <a:rPr lang="sl-SI" dirty="0" smtClean="0"/>
              <a:t>ročna dela</a:t>
            </a:r>
            <a:r>
              <a:rPr lang="en-US" dirty="0" smtClean="0"/>
              <a:t>, </a:t>
            </a:r>
            <a:r>
              <a:rPr lang="sl-SI" dirty="0" smtClean="0"/>
              <a:t>šport)</a:t>
            </a:r>
          </a:p>
          <a:p>
            <a:r>
              <a:rPr lang="sl-SI" dirty="0" smtClean="0"/>
              <a:t>Švedska, Norveška in Finska:  ni določena vrsta specializiranega strokovnega delavca, ampak je poudarek na pravici posameznika do ustrezne pomoči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9953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Autofit/>
          </a:bodyPr>
          <a:lstStyle/>
          <a:p>
            <a:r>
              <a:rPr lang="sl-SI" sz="2800" dirty="0" smtClean="0"/>
              <a:t>M</a:t>
            </a:r>
            <a:r>
              <a:rPr lang="en-US" sz="2800" dirty="0" err="1" smtClean="0"/>
              <a:t>inimalno</a:t>
            </a:r>
            <a:r>
              <a:rPr lang="en-US" sz="2800" dirty="0" smtClean="0"/>
              <a:t> </a:t>
            </a:r>
            <a:r>
              <a:rPr lang="en-US" sz="2800" dirty="0" err="1"/>
              <a:t>zahtevana</a:t>
            </a:r>
            <a:r>
              <a:rPr lang="en-US" sz="2800" dirty="0"/>
              <a:t> </a:t>
            </a:r>
            <a:r>
              <a:rPr lang="en-US" sz="2800" dirty="0" err="1"/>
              <a:t>stopnja</a:t>
            </a:r>
            <a:r>
              <a:rPr lang="en-US" sz="2800" dirty="0"/>
              <a:t> </a:t>
            </a:r>
            <a:r>
              <a:rPr lang="en-US" sz="2800" dirty="0" err="1" smtClean="0"/>
              <a:t>izobrazbe</a:t>
            </a:r>
            <a:r>
              <a:rPr lang="sl-SI" sz="2800" dirty="0" smtClean="0"/>
              <a:t> za ravnatelje</a:t>
            </a:r>
            <a:r>
              <a:rPr lang="en-US" sz="2800" dirty="0" smtClean="0"/>
              <a:t> </a:t>
            </a:r>
            <a:r>
              <a:rPr lang="en-US" sz="2800" dirty="0"/>
              <a:t>v </a:t>
            </a:r>
            <a:r>
              <a:rPr lang="sl-SI" sz="2800" dirty="0"/>
              <a:t>institucionalni PVV, </a:t>
            </a:r>
            <a:r>
              <a:rPr lang="sl-SI" sz="2800" dirty="0" smtClean="0"/>
              <a:t>mlajši</a:t>
            </a:r>
            <a:endParaRPr lang="sl-SI" sz="28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1560" y="1905000"/>
            <a:ext cx="8153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5440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296144"/>
          </a:xfrm>
        </p:spPr>
        <p:txBody>
          <a:bodyPr>
            <a:normAutofit/>
          </a:bodyPr>
          <a:lstStyle/>
          <a:p>
            <a:r>
              <a:rPr lang="sl-SI" sz="2800" dirty="0" smtClean="0"/>
              <a:t>M</a:t>
            </a:r>
            <a:r>
              <a:rPr lang="en-US" sz="2800" dirty="0" err="1" smtClean="0"/>
              <a:t>inimalno</a:t>
            </a:r>
            <a:r>
              <a:rPr lang="en-US" sz="2800" dirty="0" smtClean="0"/>
              <a:t> </a:t>
            </a:r>
            <a:r>
              <a:rPr lang="en-US" sz="2800" dirty="0" err="1" smtClean="0"/>
              <a:t>zahtevana</a:t>
            </a:r>
            <a:r>
              <a:rPr lang="en-US" sz="2800" dirty="0" smtClean="0"/>
              <a:t> </a:t>
            </a:r>
            <a:r>
              <a:rPr lang="en-US" sz="2800" dirty="0" err="1" smtClean="0"/>
              <a:t>stopnja</a:t>
            </a:r>
            <a:r>
              <a:rPr lang="en-US" sz="2800" dirty="0" smtClean="0"/>
              <a:t> </a:t>
            </a:r>
            <a:r>
              <a:rPr lang="en-US" sz="2800" dirty="0" err="1" smtClean="0"/>
              <a:t>izobrazbe</a:t>
            </a:r>
            <a:r>
              <a:rPr lang="en-US" sz="2800" dirty="0" smtClean="0"/>
              <a:t> </a:t>
            </a:r>
            <a:r>
              <a:rPr lang="sl-SI" sz="2800" dirty="0" smtClean="0"/>
              <a:t>za ravnatelje </a:t>
            </a:r>
            <a:r>
              <a:rPr lang="en-US" sz="2800" dirty="0" smtClean="0"/>
              <a:t>v </a:t>
            </a:r>
            <a:r>
              <a:rPr lang="sl-SI" sz="2800" dirty="0" smtClean="0"/>
              <a:t>institucionalni PVV, starejši</a:t>
            </a:r>
            <a:endParaRPr lang="sl-SI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3528" y="1700808"/>
            <a:ext cx="8424935" cy="462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6344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rmAutofit/>
          </a:bodyPr>
          <a:lstStyle/>
          <a:p>
            <a:r>
              <a:rPr lang="sl-SI" dirty="0" smtClean="0"/>
              <a:t>Metodologija: zajetje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229600" cy="4672176"/>
          </a:xfrm>
        </p:spPr>
        <p:txBody>
          <a:bodyPr/>
          <a:lstStyle/>
          <a:p>
            <a:r>
              <a:rPr lang="sl-SI" dirty="0" smtClean="0"/>
              <a:t>Regulirana PVV za </a:t>
            </a:r>
            <a:r>
              <a:rPr lang="sl-SI" dirty="0"/>
              <a:t>otroke od rojstva do vstopa v </a:t>
            </a:r>
            <a:r>
              <a:rPr lang="sl-SI" dirty="0" smtClean="0"/>
              <a:t>osnovno šolo</a:t>
            </a:r>
            <a:endParaRPr lang="sl-SI" dirty="0"/>
          </a:p>
          <a:p>
            <a:pPr lvl="1"/>
            <a:r>
              <a:rPr lang="sl-SI" dirty="0"/>
              <a:t>Institucionalna vzgoja in varstvo (centre-</a:t>
            </a:r>
            <a:r>
              <a:rPr lang="sl-SI" dirty="0" err="1"/>
              <a:t>based</a:t>
            </a:r>
            <a:r>
              <a:rPr lang="sl-SI" dirty="0"/>
              <a:t>)</a:t>
            </a:r>
          </a:p>
          <a:p>
            <a:pPr lvl="1"/>
            <a:r>
              <a:rPr lang="sl-SI" dirty="0"/>
              <a:t>Vzgoja in varstvo na domu (home-</a:t>
            </a:r>
            <a:r>
              <a:rPr lang="sl-SI" dirty="0" err="1"/>
              <a:t>based</a:t>
            </a:r>
            <a:r>
              <a:rPr lang="sl-SI" dirty="0"/>
              <a:t>)</a:t>
            </a:r>
          </a:p>
          <a:p>
            <a:pPr lvl="1"/>
            <a:r>
              <a:rPr lang="sl-SI" dirty="0"/>
              <a:t>Javni, zasebni in prostovoljni </a:t>
            </a:r>
            <a:r>
              <a:rPr lang="sl-SI" dirty="0" smtClean="0"/>
              <a:t>sektor</a:t>
            </a:r>
          </a:p>
          <a:p>
            <a:pPr lvl="1"/>
            <a:r>
              <a:rPr lang="sl-SI" dirty="0" smtClean="0"/>
              <a:t>Mlajši (&lt; 3 leta) in starejši (&gt; 3 leta) predšolski otroci</a:t>
            </a:r>
            <a:endParaRPr lang="sl-SI" dirty="0"/>
          </a:p>
          <a:p>
            <a:r>
              <a:rPr lang="sl-SI" dirty="0"/>
              <a:t>32 evropskih držav (37 izobraževalnih sistemov)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8880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Autofit/>
          </a:bodyPr>
          <a:lstStyle/>
          <a:p>
            <a:r>
              <a:rPr lang="sl-SI" sz="2800" dirty="0"/>
              <a:t>D</a:t>
            </a:r>
            <a:r>
              <a:rPr lang="en-US" sz="2800" dirty="0" err="1"/>
              <a:t>odatn</a:t>
            </a:r>
            <a:r>
              <a:rPr lang="sl-SI" sz="2800" dirty="0"/>
              <a:t>e zahteve za mesto ravnatelja v institucionalni PVV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4861560"/>
          </a:xfrm>
        </p:spPr>
        <p:txBody>
          <a:bodyPr>
            <a:normAutofit fontScale="77500" lnSpcReduction="20000"/>
          </a:bodyPr>
          <a:lstStyle/>
          <a:p>
            <a:r>
              <a:rPr lang="sl-SI" sz="2800" dirty="0"/>
              <a:t>Zahtevane delovne izkušnje v </a:t>
            </a:r>
            <a:r>
              <a:rPr lang="sl-SI" sz="2800" dirty="0" smtClean="0"/>
              <a:t>PVV</a:t>
            </a:r>
          </a:p>
          <a:p>
            <a:pPr lvl="1"/>
            <a:r>
              <a:rPr lang="sl-SI" dirty="0" smtClean="0"/>
              <a:t>Dve tretjini držav zahteva, tretjina ne</a:t>
            </a:r>
          </a:p>
          <a:p>
            <a:pPr lvl="1"/>
            <a:r>
              <a:rPr lang="sl-SI" dirty="0" smtClean="0"/>
              <a:t>Dolžina zahtevanih izkušenj: od 2 do 10 let, običajno 5 let</a:t>
            </a:r>
          </a:p>
          <a:p>
            <a:pPr lvl="1"/>
            <a:r>
              <a:rPr lang="sl-SI" dirty="0" smtClean="0"/>
              <a:t>Znotraj države se zahtevano število let delovnih izkušenj poveča, ko gre za ravnatelje v institucijah za starejše</a:t>
            </a:r>
            <a:endParaRPr lang="en-US" dirty="0" smtClean="0"/>
          </a:p>
          <a:p>
            <a:pPr lvl="1"/>
            <a:endParaRPr lang="sl-SI" dirty="0" smtClean="0"/>
          </a:p>
          <a:p>
            <a:r>
              <a:rPr lang="sl-SI" sz="2800" dirty="0" smtClean="0"/>
              <a:t>Dodatno usposabljanje za ravnateljevanje</a:t>
            </a:r>
            <a:endParaRPr lang="en-US" sz="2800" dirty="0" smtClean="0"/>
          </a:p>
          <a:p>
            <a:pPr lvl="1"/>
            <a:r>
              <a:rPr lang="sl-SI" dirty="0" smtClean="0"/>
              <a:t>Približno dve tretjini držav ne zahteva tega pogoja, ko gre za ravnatelje v institucijah za mlajše</a:t>
            </a:r>
          </a:p>
          <a:p>
            <a:pPr lvl="1"/>
            <a:r>
              <a:rPr lang="sl-SI" dirty="0" smtClean="0"/>
              <a:t>Skoraj polovica držav zahteva ta pogoj, ko gre za ravnatelje v institucijah za starejše</a:t>
            </a:r>
          </a:p>
          <a:p>
            <a:pPr lvl="1"/>
            <a:r>
              <a:rPr lang="sl-SI" dirty="0" smtClean="0"/>
              <a:t>Dolžina dodatnega usposabljanja se razlikuje (ure, meseci, kreditne točke, učne ure)</a:t>
            </a:r>
          </a:p>
          <a:p>
            <a:endParaRPr lang="sl-SI" dirty="0" smtClean="0"/>
          </a:p>
          <a:p>
            <a:r>
              <a:rPr lang="sl-SI" sz="2800" dirty="0" smtClean="0"/>
              <a:t>Finska, Norveška, Švedska, Danska: niso določeni </a:t>
            </a:r>
            <a:r>
              <a:rPr lang="en-US" sz="2800" dirty="0" err="1" smtClean="0"/>
              <a:t>formalni</a:t>
            </a:r>
            <a:r>
              <a:rPr lang="en-US" sz="2800" dirty="0" smtClean="0"/>
              <a:t> </a:t>
            </a:r>
            <a:r>
              <a:rPr lang="sl-SI" sz="2800" dirty="0" smtClean="0"/>
              <a:t>pogoji, pač pa so opredeljena znanja, izkušnje in kompetentnosti </a:t>
            </a:r>
            <a:endParaRPr lang="sl-SI" sz="2800" dirty="0"/>
          </a:p>
          <a:p>
            <a:pPr lvl="1"/>
            <a:endParaRPr lang="sl-SI" dirty="0"/>
          </a:p>
          <a:p>
            <a:pPr lvl="1"/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9965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35280" cy="990600"/>
          </a:xfrm>
        </p:spPr>
        <p:txBody>
          <a:bodyPr>
            <a:noAutofit/>
          </a:bodyPr>
          <a:lstStyle/>
          <a:p>
            <a:r>
              <a:rPr lang="sl-SI" dirty="0" smtClean="0"/>
              <a:t>V</a:t>
            </a:r>
            <a:r>
              <a:rPr lang="en-US" dirty="0" err="1" smtClean="0"/>
              <a:t>ključenost</a:t>
            </a:r>
            <a:r>
              <a:rPr lang="en-US" dirty="0" smtClean="0"/>
              <a:t> </a:t>
            </a:r>
            <a:r>
              <a:rPr lang="sl-SI" dirty="0" smtClean="0"/>
              <a:t>ravnateljev </a:t>
            </a:r>
            <a:r>
              <a:rPr lang="en-US" dirty="0" smtClean="0"/>
              <a:t>v </a:t>
            </a:r>
            <a:r>
              <a:rPr lang="sl-SI" dirty="0" smtClean="0"/>
              <a:t>pedagoški</a:t>
            </a:r>
            <a:r>
              <a:rPr lang="en-US" dirty="0" smtClean="0"/>
              <a:t> </a:t>
            </a:r>
            <a:r>
              <a:rPr lang="en-US" dirty="0" err="1" smtClean="0"/>
              <a:t>proces</a:t>
            </a:r>
            <a:endParaRPr lang="sl-SI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447800"/>
            <a:ext cx="7696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7858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990600"/>
          </a:xfrm>
        </p:spPr>
        <p:txBody>
          <a:bodyPr/>
          <a:lstStyle/>
          <a:p>
            <a:pPr algn="ctr"/>
            <a:r>
              <a:rPr lang="sl-SI" dirty="0" smtClean="0"/>
              <a:t>PEDAGOŠKI PROCES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2877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err="1"/>
              <a:t>Pedagoške</a:t>
            </a:r>
            <a:r>
              <a:rPr lang="en-GB" sz="2800" dirty="0"/>
              <a:t> </a:t>
            </a:r>
            <a:r>
              <a:rPr lang="en-GB" sz="2800" dirty="0" err="1"/>
              <a:t>smernice</a:t>
            </a:r>
            <a:r>
              <a:rPr lang="en-GB" sz="2800" dirty="0"/>
              <a:t> </a:t>
            </a:r>
            <a:r>
              <a:rPr lang="en-GB" sz="2800" dirty="0" err="1"/>
              <a:t>za</a:t>
            </a:r>
            <a:r>
              <a:rPr lang="en-GB" sz="2800" dirty="0"/>
              <a:t> </a:t>
            </a:r>
            <a:r>
              <a:rPr lang="en-GB" sz="2800" dirty="0" err="1"/>
              <a:t>institucionalno</a:t>
            </a:r>
            <a:r>
              <a:rPr lang="en-GB" sz="2800" dirty="0"/>
              <a:t> </a:t>
            </a:r>
            <a:r>
              <a:rPr lang="sl-SI" sz="2800" dirty="0" smtClean="0"/>
              <a:t>PVV</a:t>
            </a:r>
            <a:r>
              <a:rPr lang="en-GB" sz="2800" dirty="0" smtClean="0"/>
              <a:t>, </a:t>
            </a:r>
            <a:r>
              <a:rPr lang="en-GB" sz="2800" dirty="0" err="1"/>
              <a:t>sprejete</a:t>
            </a:r>
            <a:r>
              <a:rPr lang="en-GB" sz="2800" dirty="0"/>
              <a:t> </a:t>
            </a:r>
            <a:r>
              <a:rPr lang="en-GB" sz="2800" dirty="0" err="1"/>
              <a:t>na</a:t>
            </a:r>
            <a:r>
              <a:rPr lang="en-GB" sz="2800" dirty="0"/>
              <a:t> </a:t>
            </a:r>
            <a:r>
              <a:rPr lang="en-GB" sz="2800" dirty="0" err="1"/>
              <a:t>centralni</a:t>
            </a:r>
            <a:r>
              <a:rPr lang="en-GB" sz="2800" dirty="0"/>
              <a:t> </a:t>
            </a:r>
            <a:r>
              <a:rPr lang="en-GB" sz="2800" dirty="0" err="1"/>
              <a:t>ravni</a:t>
            </a:r>
            <a:endParaRPr lang="sl-SI" sz="28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70900"/>
            <a:ext cx="8229600" cy="42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5257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64096"/>
          </a:xfrm>
        </p:spPr>
        <p:txBody>
          <a:bodyPr>
            <a:noAutofit/>
          </a:bodyPr>
          <a:lstStyle/>
          <a:p>
            <a:r>
              <a:rPr lang="sl-SI" dirty="0" smtClean="0"/>
              <a:t>Vsebine, vključene v pedagoške smernice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/>
              <a:t>Več </a:t>
            </a:r>
            <a:r>
              <a:rPr lang="sl-SI" dirty="0" smtClean="0"/>
              <a:t>vsebin za starejše</a:t>
            </a:r>
            <a:endParaRPr lang="sl-SI" dirty="0"/>
          </a:p>
          <a:p>
            <a:r>
              <a:rPr lang="sl-SI" dirty="0" smtClean="0"/>
              <a:t>Vsebine:</a:t>
            </a:r>
          </a:p>
          <a:p>
            <a:pPr lvl="1"/>
            <a:r>
              <a:rPr lang="sl-SI" dirty="0" smtClean="0"/>
              <a:t>Osebni, čustveni in socialni razvoj</a:t>
            </a:r>
          </a:p>
          <a:p>
            <a:pPr lvl="1"/>
            <a:r>
              <a:rPr lang="sl-SI" dirty="0" smtClean="0"/>
              <a:t>Jezikovni razvoj in komunikacijske spretnosti</a:t>
            </a:r>
          </a:p>
          <a:p>
            <a:pPr lvl="1"/>
            <a:r>
              <a:rPr lang="sl-SI" dirty="0" smtClean="0"/>
              <a:t>Telesni razvoj in zdravstvena vzgoja</a:t>
            </a:r>
          </a:p>
          <a:p>
            <a:pPr lvl="1"/>
            <a:r>
              <a:rPr lang="sl-SI" dirty="0" smtClean="0"/>
              <a:t>Bralna pismenost</a:t>
            </a:r>
          </a:p>
          <a:p>
            <a:pPr lvl="1"/>
            <a:r>
              <a:rPr lang="sl-SI" dirty="0" smtClean="0"/>
              <a:t>Numerično in logično sklepanje</a:t>
            </a:r>
          </a:p>
          <a:p>
            <a:pPr lvl="1"/>
            <a:r>
              <a:rPr lang="sl-SI" dirty="0" smtClean="0"/>
              <a:t>Razumevanje sveta</a:t>
            </a:r>
          </a:p>
          <a:p>
            <a:pPr lvl="1"/>
            <a:r>
              <a:rPr lang="sl-SI" dirty="0" smtClean="0"/>
              <a:t>Umetniško izražanje in razvoj ustvarjalnosti</a:t>
            </a:r>
          </a:p>
          <a:p>
            <a:pPr lvl="1"/>
            <a:r>
              <a:rPr lang="sl-SI" dirty="0" smtClean="0"/>
              <a:t>Drugi </a:t>
            </a:r>
            <a:r>
              <a:rPr lang="en-US" dirty="0" smtClean="0"/>
              <a:t>in/</a:t>
            </a:r>
            <a:r>
              <a:rPr lang="en-US" dirty="0" err="1" smtClean="0"/>
              <a:t>ali</a:t>
            </a:r>
            <a:r>
              <a:rPr lang="sl-SI" dirty="0" smtClean="0"/>
              <a:t> tuji jezik</a:t>
            </a:r>
          </a:p>
          <a:p>
            <a:pPr lvl="1"/>
            <a:r>
              <a:rPr lang="sl-SI" dirty="0" smtClean="0"/>
              <a:t>Prilagajanje na šolo</a:t>
            </a:r>
          </a:p>
        </p:txBody>
      </p:sp>
    </p:spTree>
    <p:extLst>
      <p:ext uri="{BB962C8B-B14F-4D97-AF65-F5344CB8AC3E}">
        <p14:creationId xmlns:p14="http://schemas.microsoft.com/office/powerpoint/2010/main" val="2630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dirty="0" smtClean="0"/>
              <a:t>Glavni pedagoški pristopi, vključeni v pedagoške smernice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4744184"/>
          </a:xfrm>
        </p:spPr>
        <p:txBody>
          <a:bodyPr/>
          <a:lstStyle/>
          <a:p>
            <a:pPr lvl="0"/>
            <a:r>
              <a:rPr lang="sl-SI" sz="2800" dirty="0" smtClean="0"/>
              <a:t>Uravnoteženost:</a:t>
            </a:r>
            <a:endParaRPr lang="en-US" sz="2800" dirty="0" smtClean="0"/>
          </a:p>
          <a:p>
            <a:pPr lvl="1"/>
            <a:r>
              <a:rPr lang="sl-SI" sz="2400" dirty="0" smtClean="0"/>
              <a:t> dejavnosti na pobudo otrok in dejavnosti na pobudo odraslih</a:t>
            </a:r>
            <a:endParaRPr lang="en-US" sz="2400" dirty="0" smtClean="0"/>
          </a:p>
          <a:p>
            <a:pPr lvl="1"/>
            <a:r>
              <a:rPr lang="sl-SI" sz="2400" dirty="0" smtClean="0"/>
              <a:t>dejavnosti v (manjših) skupinah, individualne dejavnosti</a:t>
            </a:r>
            <a:endParaRPr lang="en-US" sz="2400" dirty="0" smtClean="0"/>
          </a:p>
          <a:p>
            <a:r>
              <a:rPr lang="sl-SI" sz="2800" dirty="0" smtClean="0"/>
              <a:t>Projektno delo v povezavi z otrokovim aktualnim življenjem</a:t>
            </a:r>
          </a:p>
          <a:p>
            <a:r>
              <a:rPr lang="sl-SI" sz="2800" dirty="0" smtClean="0"/>
              <a:t>Prosta igra</a:t>
            </a:r>
          </a:p>
          <a:p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1896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>
            <a:noAutofit/>
          </a:bodyPr>
          <a:lstStyle/>
          <a:p>
            <a:r>
              <a:rPr lang="sl-SI" dirty="0" smtClean="0"/>
              <a:t>Spremljanje otrokovega napredka, mlajši</a:t>
            </a:r>
            <a:endParaRPr lang="sl-SI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6725" y="1573212"/>
            <a:ext cx="821055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0191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>
            <a:noAutofit/>
          </a:bodyPr>
          <a:lstStyle/>
          <a:p>
            <a:r>
              <a:rPr lang="sl-SI" dirty="0"/>
              <a:t>Spremljanje otrokovega napredka, </a:t>
            </a:r>
            <a:r>
              <a:rPr lang="sl-SI" dirty="0" smtClean="0"/>
              <a:t>starejši</a:t>
            </a:r>
            <a:endParaRPr lang="sl-SI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0537" y="1563687"/>
            <a:ext cx="816292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7151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396536" cy="1066800"/>
          </a:xfrm>
        </p:spPr>
        <p:txBody>
          <a:bodyPr>
            <a:noAutofit/>
          </a:bodyPr>
          <a:lstStyle/>
          <a:p>
            <a:r>
              <a:rPr lang="sl-SI" sz="2800" dirty="0" smtClean="0"/>
              <a:t>Ukrepi za lažje p</a:t>
            </a:r>
            <a:r>
              <a:rPr lang="en-US" sz="2800" dirty="0" err="1" smtClean="0"/>
              <a:t>rehod</a:t>
            </a:r>
            <a:r>
              <a:rPr lang="sl-SI" sz="2800" dirty="0" smtClean="0"/>
              <a:t>e</a:t>
            </a:r>
            <a:r>
              <a:rPr lang="en-US" sz="2800" dirty="0" smtClean="0"/>
              <a:t>: </a:t>
            </a:r>
            <a:br>
              <a:rPr lang="en-US" sz="2800" dirty="0" smtClean="0"/>
            </a:br>
            <a:r>
              <a:rPr lang="sl-SI" sz="2800" dirty="0" smtClean="0"/>
              <a:t>dom</a:t>
            </a:r>
            <a:r>
              <a:rPr lang="en-US" sz="2800" dirty="0" smtClean="0"/>
              <a:t> - </a:t>
            </a:r>
            <a:r>
              <a:rPr lang="sl-SI" sz="2800" dirty="0" smtClean="0"/>
              <a:t>PVV, različnimi tipi PVV</a:t>
            </a:r>
            <a:r>
              <a:rPr lang="en-US" sz="2800" dirty="0" smtClean="0"/>
              <a:t>,</a:t>
            </a:r>
            <a:r>
              <a:rPr lang="sl-SI" sz="2800" dirty="0" smtClean="0"/>
              <a:t> PVV </a:t>
            </a:r>
            <a:r>
              <a:rPr lang="en-US" sz="2800" dirty="0" smtClean="0"/>
              <a:t>-</a:t>
            </a:r>
            <a:r>
              <a:rPr lang="sl-SI" sz="2800" dirty="0" smtClean="0"/>
              <a:t> šol</a:t>
            </a:r>
            <a:r>
              <a:rPr lang="en-US" sz="2800" dirty="0" smtClean="0"/>
              <a:t>a</a:t>
            </a:r>
            <a:endParaRPr lang="sl-SI" sz="28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0"/>
            <a:ext cx="8534400" cy="471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5093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>
            <a:normAutofit/>
          </a:bodyPr>
          <a:lstStyle/>
          <a:p>
            <a:r>
              <a:rPr lang="sl-SI" dirty="0" smtClean="0"/>
              <a:t>Kriterij za vstop v šolo</a:t>
            </a:r>
            <a:endParaRPr lang="sl-SI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2776"/>
            <a:ext cx="8497940" cy="441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802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Metodologija: viri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556792"/>
            <a:ext cx="8229600" cy="4937760"/>
          </a:xfrm>
        </p:spPr>
        <p:txBody>
          <a:bodyPr/>
          <a:lstStyle/>
          <a:p>
            <a:r>
              <a:rPr lang="sl-SI" dirty="0" err="1" smtClean="0"/>
              <a:t>Eurydice</a:t>
            </a:r>
            <a:r>
              <a:rPr lang="sl-SI" dirty="0" smtClean="0"/>
              <a:t> </a:t>
            </a:r>
            <a:r>
              <a:rPr lang="sl-SI" dirty="0"/>
              <a:t>nacionalne </a:t>
            </a:r>
            <a:r>
              <a:rPr lang="sl-SI" dirty="0" smtClean="0"/>
              <a:t>enote (2012/13)</a:t>
            </a:r>
            <a:endParaRPr lang="sl-SI" dirty="0"/>
          </a:p>
          <a:p>
            <a:r>
              <a:rPr lang="sl-SI" dirty="0" err="1" smtClean="0"/>
              <a:t>Eurostat</a:t>
            </a:r>
            <a:r>
              <a:rPr lang="sl-SI" dirty="0" smtClean="0"/>
              <a:t> (2010-2013)</a:t>
            </a:r>
            <a:endParaRPr lang="sl-SI" dirty="0"/>
          </a:p>
          <a:p>
            <a:r>
              <a:rPr lang="sl-SI" dirty="0" smtClean="0"/>
              <a:t>Mednarodne raziskave znanja (PISA 2012 in PIRLS 2011)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6729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56320"/>
          </a:xfrm>
        </p:spPr>
        <p:txBody>
          <a:bodyPr>
            <a:noAutofit/>
          </a:bodyPr>
          <a:lstStyle/>
          <a:p>
            <a:r>
              <a:rPr lang="sl-SI" dirty="0" smtClean="0"/>
              <a:t>Podpora </a:t>
            </a:r>
            <a:r>
              <a:rPr lang="en-US" dirty="0" err="1" smtClean="0"/>
              <a:t>staršem</a:t>
            </a:r>
            <a:r>
              <a:rPr lang="en-US" dirty="0" smtClean="0"/>
              <a:t> </a:t>
            </a:r>
            <a:r>
              <a:rPr lang="sl-SI" dirty="0" smtClean="0"/>
              <a:t>v institucionalni PVV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4744184"/>
          </a:xfrm>
        </p:spPr>
        <p:txBody>
          <a:bodyPr/>
          <a:lstStyle/>
          <a:p>
            <a:r>
              <a:rPr lang="sl-SI" dirty="0" smtClean="0"/>
              <a:t>Različne oblike podpore:</a:t>
            </a:r>
          </a:p>
          <a:p>
            <a:pPr lvl="1"/>
            <a:r>
              <a:rPr lang="en-US" dirty="0" err="1" smtClean="0"/>
              <a:t>Govorilne</a:t>
            </a:r>
            <a:r>
              <a:rPr lang="en-US" dirty="0" smtClean="0"/>
              <a:t>/</a:t>
            </a:r>
            <a:r>
              <a:rPr lang="en-US" dirty="0" err="1" smtClean="0"/>
              <a:t>pogovorne</a:t>
            </a:r>
            <a:r>
              <a:rPr lang="sl-SI" dirty="0" smtClean="0"/>
              <a:t> ure</a:t>
            </a:r>
          </a:p>
          <a:p>
            <a:pPr lvl="1"/>
            <a:r>
              <a:rPr lang="sl-SI" dirty="0" smtClean="0"/>
              <a:t>Roditeljski sestanki</a:t>
            </a:r>
          </a:p>
          <a:p>
            <a:pPr lvl="1"/>
            <a:r>
              <a:rPr lang="sl-SI" dirty="0" smtClean="0"/>
              <a:t>Napotki za dejavnosti doma</a:t>
            </a:r>
          </a:p>
          <a:p>
            <a:pPr lvl="1"/>
            <a:r>
              <a:rPr lang="sl-SI" dirty="0" smtClean="0"/>
              <a:t>Programi za starše</a:t>
            </a:r>
          </a:p>
          <a:p>
            <a:pPr lvl="1"/>
            <a:r>
              <a:rPr lang="sl-SI" dirty="0" smtClean="0"/>
              <a:t>Obiski na domu</a:t>
            </a:r>
          </a:p>
          <a:p>
            <a:r>
              <a:rPr lang="sl-SI" dirty="0" smtClean="0"/>
              <a:t>Precej držav nima priporočil na nacionalni ravni (npr. Norveška, Švedska,  Litva)</a:t>
            </a:r>
          </a:p>
          <a:p>
            <a:r>
              <a:rPr lang="sl-SI" dirty="0" smtClean="0"/>
              <a:t>Sodelovanje s starši postaja vedno bolj pomembna tema tudi v SSR</a:t>
            </a:r>
          </a:p>
        </p:txBody>
      </p:sp>
    </p:spTree>
    <p:extLst>
      <p:ext uri="{BB962C8B-B14F-4D97-AF65-F5344CB8AC3E}">
        <p14:creationId xmlns:p14="http://schemas.microsoft.com/office/powerpoint/2010/main" val="177088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>
            <a:noAutofit/>
          </a:bodyPr>
          <a:lstStyle/>
          <a:p>
            <a:r>
              <a:rPr lang="sl-SI" dirty="0" smtClean="0"/>
              <a:t>Ukrepi za podporo prikrajšanim otrokom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4744184"/>
          </a:xfrm>
        </p:spPr>
        <p:txBody>
          <a:bodyPr/>
          <a:lstStyle/>
          <a:p>
            <a:r>
              <a:rPr lang="sl-SI" dirty="0" smtClean="0"/>
              <a:t>Kriteriji:</a:t>
            </a:r>
          </a:p>
          <a:p>
            <a:pPr lvl="1"/>
            <a:r>
              <a:rPr lang="sl-SI" dirty="0" err="1" smtClean="0"/>
              <a:t>Socio</a:t>
            </a:r>
            <a:r>
              <a:rPr lang="sl-SI" dirty="0" smtClean="0"/>
              <a:t>-ekonomski kriterij</a:t>
            </a:r>
          </a:p>
          <a:p>
            <a:pPr lvl="1"/>
            <a:r>
              <a:rPr lang="sl-SI" dirty="0" smtClean="0"/>
              <a:t>Jezikovni in/ali kulturni kriterij</a:t>
            </a:r>
          </a:p>
          <a:p>
            <a:r>
              <a:rPr lang="sl-SI" dirty="0" smtClean="0"/>
              <a:t>Oblike pomoči:</a:t>
            </a:r>
          </a:p>
          <a:p>
            <a:pPr lvl="1"/>
            <a:r>
              <a:rPr lang="sl-SI" dirty="0" smtClean="0"/>
              <a:t>Usmerjene na otroka: posebni jezikovni programi</a:t>
            </a:r>
          </a:p>
          <a:p>
            <a:pPr lvl="1"/>
            <a:r>
              <a:rPr lang="sl-SI" dirty="0" smtClean="0"/>
              <a:t>Usmerjeni na strokovne delavce: SSR, dodatni/specialni strokovni delavci, dodatek pri plači</a:t>
            </a:r>
          </a:p>
          <a:p>
            <a:pPr lvl="1"/>
            <a:r>
              <a:rPr lang="sl-SI" dirty="0" smtClean="0"/>
              <a:t>Usmerjeni na organizacijo/financiranje: dodatna finančna sredstva, drugi normativi</a:t>
            </a:r>
          </a:p>
          <a:p>
            <a:r>
              <a:rPr lang="sl-SI" dirty="0" smtClean="0"/>
              <a:t>Več pomoči za starejše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6902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>
            <a:normAutofit/>
          </a:bodyPr>
          <a:lstStyle/>
          <a:p>
            <a:r>
              <a:rPr lang="sl-SI" dirty="0" smtClean="0"/>
              <a:t>Zaključek </a:t>
            </a:r>
            <a:r>
              <a:rPr lang="en-US" dirty="0" smtClean="0"/>
              <a:t>- 1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556760"/>
          </a:xfrm>
        </p:spPr>
        <p:txBody>
          <a:bodyPr>
            <a:normAutofit/>
          </a:bodyPr>
          <a:lstStyle/>
          <a:p>
            <a:r>
              <a:rPr lang="sl-SI" dirty="0" smtClean="0"/>
              <a:t>Enovit </a:t>
            </a:r>
            <a:r>
              <a:rPr lang="sl-SI" dirty="0"/>
              <a:t>sistem in </a:t>
            </a:r>
            <a:r>
              <a:rPr lang="sl-SI" dirty="0" smtClean="0"/>
              <a:t>zakonska pravica </a:t>
            </a:r>
            <a:r>
              <a:rPr lang="sl-SI" dirty="0"/>
              <a:t>do mesta v </a:t>
            </a:r>
            <a:r>
              <a:rPr lang="sl-SI" dirty="0" smtClean="0"/>
              <a:t>PVV </a:t>
            </a:r>
            <a:r>
              <a:rPr lang="sl-SI" dirty="0"/>
              <a:t>od konca starševskega </a:t>
            </a:r>
            <a:r>
              <a:rPr lang="sl-SI" dirty="0" smtClean="0"/>
              <a:t>dopusta uvrščata Slovenijo v majhno skupino evropskih držav s podobno ureditvijo (nordijske države in Estonija) </a:t>
            </a:r>
          </a:p>
          <a:p>
            <a:r>
              <a:rPr lang="sl-SI" dirty="0" smtClean="0"/>
              <a:t>Večina evropskih držav ima vsaj nekaj brezplačne PVV (vendar nimajo Slovenija, Norveška,  Estonija)</a:t>
            </a:r>
          </a:p>
          <a:p>
            <a:r>
              <a:rPr lang="sl-SI" dirty="0" smtClean="0"/>
              <a:t>Slovenija (skoraj) dosega EU cilje za vključenost v PVV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7703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Zaključek </a:t>
            </a:r>
            <a:r>
              <a:rPr lang="en-US" dirty="0" smtClean="0"/>
              <a:t>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229600" cy="4785360"/>
          </a:xfrm>
        </p:spPr>
        <p:txBody>
          <a:bodyPr>
            <a:normAutofit/>
          </a:bodyPr>
          <a:lstStyle/>
          <a:p>
            <a:r>
              <a:rPr lang="sl-SI" dirty="0" smtClean="0"/>
              <a:t>Slovenija ima na prvi pogled primerljive normative glede števila otrok/strokovnega delavca z izbranini dr</a:t>
            </a:r>
            <a:r>
              <a:rPr lang="en-US" dirty="0" smtClean="0"/>
              <a:t>ž</a:t>
            </a:r>
            <a:r>
              <a:rPr lang="sl-SI" dirty="0" smtClean="0"/>
              <a:t>avami, dejansko stanje v oddelkih je nekoliko manj optimalno </a:t>
            </a:r>
          </a:p>
          <a:p>
            <a:r>
              <a:rPr lang="sl-SI" dirty="0" smtClean="0"/>
              <a:t>Večina nordijskih držav ima manj regulativ na področju normativov</a:t>
            </a:r>
          </a:p>
          <a:p>
            <a:r>
              <a:rPr lang="en-US" dirty="0" smtClean="0"/>
              <a:t>V </a:t>
            </a:r>
            <a:r>
              <a:rPr lang="en-US" dirty="0" err="1" smtClean="0"/>
              <a:t>Sloveniji</a:t>
            </a:r>
            <a:r>
              <a:rPr lang="en-US" dirty="0" smtClean="0"/>
              <a:t> so </a:t>
            </a:r>
            <a:r>
              <a:rPr lang="en-US" dirty="0" err="1" smtClean="0"/>
              <a:t>pogoji</a:t>
            </a:r>
            <a:r>
              <a:rPr lang="en-US" dirty="0" smtClean="0"/>
              <a:t> </a:t>
            </a:r>
            <a:r>
              <a:rPr lang="en-US" dirty="0" err="1" smtClean="0"/>
              <a:t>za</a:t>
            </a:r>
            <a:r>
              <a:rPr lang="en-US" dirty="0" smtClean="0"/>
              <a:t> </a:t>
            </a:r>
            <a:r>
              <a:rPr lang="en-US" dirty="0" err="1" smtClean="0"/>
              <a:t>kakovostno</a:t>
            </a:r>
            <a:r>
              <a:rPr lang="en-US" dirty="0" smtClean="0"/>
              <a:t> PPV </a:t>
            </a:r>
            <a:r>
              <a:rPr lang="en-US" dirty="0" err="1" smtClean="0"/>
              <a:t>dobri</a:t>
            </a:r>
            <a:r>
              <a:rPr lang="en-US" dirty="0" smtClean="0"/>
              <a:t>, a je v </a:t>
            </a:r>
            <a:r>
              <a:rPr lang="en-US" dirty="0" err="1" smtClean="0"/>
              <a:t>vrtcu</a:t>
            </a:r>
            <a:r>
              <a:rPr lang="en-US" dirty="0" smtClean="0"/>
              <a:t> </a:t>
            </a:r>
            <a:r>
              <a:rPr lang="en-US" dirty="0" err="1" smtClean="0"/>
              <a:t>poleg</a:t>
            </a:r>
            <a:r>
              <a:rPr lang="en-US" dirty="0" smtClean="0"/>
              <a:t> </a:t>
            </a:r>
            <a:r>
              <a:rPr lang="en-US" dirty="0" err="1" smtClean="0"/>
              <a:t>ustreznih</a:t>
            </a:r>
            <a:r>
              <a:rPr lang="en-US" dirty="0" smtClean="0"/>
              <a:t> </a:t>
            </a:r>
            <a:r>
              <a:rPr lang="en-US" dirty="0" err="1" smtClean="0"/>
              <a:t>pogojev</a:t>
            </a:r>
            <a:r>
              <a:rPr lang="en-US" dirty="0" smtClean="0"/>
              <a:t> </a:t>
            </a:r>
            <a:r>
              <a:rPr lang="en-US" dirty="0" err="1" smtClean="0"/>
              <a:t>zelo</a:t>
            </a:r>
            <a:r>
              <a:rPr lang="en-US" dirty="0" smtClean="0"/>
              <a:t> </a:t>
            </a:r>
            <a:r>
              <a:rPr lang="en-US" dirty="0" err="1" smtClean="0"/>
              <a:t>pomembno</a:t>
            </a:r>
            <a:r>
              <a:rPr lang="en-US" dirty="0" smtClean="0"/>
              <a:t> </a:t>
            </a:r>
            <a:r>
              <a:rPr lang="en-US" dirty="0" err="1" smtClean="0"/>
              <a:t>kakovostno</a:t>
            </a:r>
            <a:r>
              <a:rPr lang="en-US" dirty="0" smtClean="0"/>
              <a:t> </a:t>
            </a:r>
            <a:r>
              <a:rPr lang="en-US" dirty="0" err="1" smtClean="0"/>
              <a:t>vodenje</a:t>
            </a:r>
            <a:r>
              <a:rPr lang="en-US" dirty="0" smtClean="0"/>
              <a:t>, </a:t>
            </a:r>
            <a:r>
              <a:rPr lang="en-US" dirty="0" err="1" smtClean="0"/>
              <a:t>saj</a:t>
            </a:r>
            <a:r>
              <a:rPr lang="en-US" dirty="0" smtClean="0"/>
              <a:t> je </a:t>
            </a:r>
            <a:r>
              <a:rPr lang="en-US" dirty="0" err="1" smtClean="0"/>
              <a:t>vloga</a:t>
            </a:r>
            <a:r>
              <a:rPr lang="en-US" dirty="0" smtClean="0"/>
              <a:t> </a:t>
            </a:r>
            <a:r>
              <a:rPr lang="en-US" dirty="0" err="1" smtClean="0"/>
              <a:t>ravnatelja</a:t>
            </a:r>
            <a:r>
              <a:rPr lang="en-US" dirty="0" smtClean="0"/>
              <a:t> </a:t>
            </a:r>
            <a:r>
              <a:rPr lang="en-US" dirty="0" err="1" smtClean="0"/>
              <a:t>pomembna</a:t>
            </a:r>
            <a:r>
              <a:rPr lang="en-US" dirty="0" smtClean="0"/>
              <a:t> </a:t>
            </a:r>
            <a:r>
              <a:rPr lang="en-US" dirty="0" err="1" smtClean="0"/>
              <a:t>tako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razvoj</a:t>
            </a:r>
            <a:r>
              <a:rPr lang="en-US" dirty="0" smtClean="0"/>
              <a:t> </a:t>
            </a:r>
            <a:r>
              <a:rPr lang="en-US" dirty="0" err="1" smtClean="0"/>
              <a:t>posameznega</a:t>
            </a:r>
            <a:r>
              <a:rPr lang="en-US" dirty="0" smtClean="0"/>
              <a:t> </a:t>
            </a:r>
            <a:r>
              <a:rPr lang="en-US" dirty="0" err="1" smtClean="0"/>
              <a:t>otroka</a:t>
            </a:r>
            <a:r>
              <a:rPr lang="en-US" dirty="0" smtClean="0"/>
              <a:t> in </a:t>
            </a:r>
            <a:r>
              <a:rPr lang="en-US" dirty="0" err="1" smtClean="0"/>
              <a:t>vzgojiteljico</a:t>
            </a:r>
            <a:r>
              <a:rPr lang="en-US" dirty="0" smtClean="0"/>
              <a:t> </a:t>
            </a:r>
            <a:r>
              <a:rPr lang="en-US" dirty="0" err="1" smtClean="0"/>
              <a:t>kot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razvoj</a:t>
            </a:r>
            <a:r>
              <a:rPr lang="en-US" dirty="0" smtClean="0"/>
              <a:t> </a:t>
            </a:r>
            <a:r>
              <a:rPr lang="en-US" dirty="0" err="1" smtClean="0"/>
              <a:t>vrtca</a:t>
            </a:r>
            <a:r>
              <a:rPr lang="en-US" dirty="0" smtClean="0"/>
              <a:t> </a:t>
            </a:r>
            <a:r>
              <a:rPr lang="en-US" dirty="0" err="1" smtClean="0"/>
              <a:t>kot</a:t>
            </a:r>
            <a:r>
              <a:rPr lang="en-US" dirty="0" smtClean="0"/>
              <a:t> </a:t>
            </a:r>
            <a:r>
              <a:rPr lang="en-US" dirty="0" err="1" smtClean="0"/>
              <a:t>celote</a:t>
            </a:r>
            <a:r>
              <a:rPr lang="en-US" dirty="0" smtClean="0"/>
              <a:t>. </a:t>
            </a:r>
            <a:br>
              <a:rPr lang="en-US" dirty="0" smtClean="0"/>
            </a:br>
            <a:r>
              <a:rPr lang="sl-SI" dirty="0" smtClean="0"/>
              <a:t> 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478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Eurydice </a:t>
            </a:r>
            <a:r>
              <a:rPr lang="en-US" sz="3600" dirty="0" err="1" smtClean="0"/>
              <a:t>Slovenija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229600" cy="41148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b="1" dirty="0" err="1" smtClean="0"/>
              <a:t>Spletna</a:t>
            </a:r>
            <a:r>
              <a:rPr lang="en-US" b="1" dirty="0" smtClean="0"/>
              <a:t> </a:t>
            </a:r>
            <a:r>
              <a:rPr lang="en-US" b="1" dirty="0" err="1" smtClean="0"/>
              <a:t>stran</a:t>
            </a:r>
            <a:r>
              <a:rPr lang="en-US" b="1" dirty="0" smtClean="0"/>
              <a:t>:</a:t>
            </a:r>
          </a:p>
          <a:p>
            <a:pPr algn="ctr">
              <a:buNone/>
            </a:pPr>
            <a:r>
              <a:rPr lang="en-US" b="1" dirty="0" smtClean="0"/>
              <a:t>www.eurydice.si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Prispevek </a:t>
            </a:r>
            <a:r>
              <a:rPr lang="sl-SI" dirty="0" err="1" smtClean="0"/>
              <a:t>Eurydice</a:t>
            </a:r>
            <a:r>
              <a:rPr lang="sl-SI" dirty="0" smtClean="0"/>
              <a:t> Slovenija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4816192"/>
          </a:xfrm>
        </p:spPr>
        <p:txBody>
          <a:bodyPr>
            <a:normAutofit fontScale="92500"/>
          </a:bodyPr>
          <a:lstStyle/>
          <a:p>
            <a:r>
              <a:rPr lang="sl-SI" dirty="0" smtClean="0"/>
              <a:t>Usklajevanje terminologije in definicij pri pripravi vprašalnika</a:t>
            </a:r>
          </a:p>
          <a:p>
            <a:r>
              <a:rPr lang="sl-SI" dirty="0" smtClean="0"/>
              <a:t>Viri: </a:t>
            </a:r>
          </a:p>
          <a:p>
            <a:pPr lvl="1"/>
            <a:r>
              <a:rPr lang="sl-SI" dirty="0" smtClean="0"/>
              <a:t>Zakonodaja</a:t>
            </a:r>
          </a:p>
          <a:p>
            <a:pPr lvl="1"/>
            <a:r>
              <a:rPr lang="sl-SI" dirty="0"/>
              <a:t>S</a:t>
            </a:r>
            <a:r>
              <a:rPr lang="sl-SI" dirty="0" smtClean="0"/>
              <a:t>ektor za vrtce MIZŠ</a:t>
            </a:r>
          </a:p>
          <a:p>
            <a:pPr lvl="1"/>
            <a:r>
              <a:rPr lang="sl-SI" dirty="0" smtClean="0"/>
              <a:t>Inšpektorat RS za </a:t>
            </a:r>
            <a:r>
              <a:rPr lang="sl-SI" dirty="0"/>
              <a:t>šolstvo in </a:t>
            </a:r>
            <a:r>
              <a:rPr lang="sl-SI" dirty="0" smtClean="0"/>
              <a:t>šport</a:t>
            </a:r>
          </a:p>
          <a:p>
            <a:pPr lvl="1"/>
            <a:r>
              <a:rPr lang="sl-SI" dirty="0" smtClean="0"/>
              <a:t>Zdravstveni inšpektorat RS</a:t>
            </a:r>
          </a:p>
          <a:p>
            <a:pPr lvl="1"/>
            <a:r>
              <a:rPr lang="sl-SI" dirty="0" smtClean="0"/>
              <a:t>Zavod RS za šolstvo</a:t>
            </a:r>
          </a:p>
          <a:p>
            <a:pPr lvl="1"/>
            <a:r>
              <a:rPr lang="sl-SI" dirty="0" smtClean="0"/>
              <a:t>Statistični urad RS</a:t>
            </a:r>
          </a:p>
          <a:p>
            <a:pPr lvl="1"/>
            <a:r>
              <a:rPr lang="sl-SI" dirty="0" smtClean="0"/>
              <a:t>Pedagoška fakulteta Ljubljana</a:t>
            </a:r>
          </a:p>
          <a:p>
            <a:pPr lvl="1"/>
            <a:r>
              <a:rPr lang="sl-SI" dirty="0" smtClean="0"/>
              <a:t>Inštitut za ekonomska raziskovanja</a:t>
            </a:r>
          </a:p>
          <a:p>
            <a:pPr lvl="1"/>
            <a:r>
              <a:rPr lang="sl-SI" b="1" dirty="0" smtClean="0"/>
              <a:t>Vprašalnik za varuhe predšolskih otrok</a:t>
            </a:r>
          </a:p>
          <a:p>
            <a:r>
              <a:rPr lang="sl-SI" dirty="0" smtClean="0"/>
              <a:t>Preverjanje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9054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Vsebina 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 smtClean="0"/>
              <a:t>Kontekst</a:t>
            </a:r>
          </a:p>
          <a:p>
            <a:r>
              <a:rPr lang="sl-SI" dirty="0" smtClean="0"/>
              <a:t>Organiziranost</a:t>
            </a:r>
          </a:p>
          <a:p>
            <a:r>
              <a:rPr lang="sl-SI" dirty="0" smtClean="0"/>
              <a:t>Vključenost</a:t>
            </a:r>
          </a:p>
          <a:p>
            <a:r>
              <a:rPr lang="sl-SI" dirty="0" smtClean="0"/>
              <a:t>Financiranje</a:t>
            </a:r>
          </a:p>
          <a:p>
            <a:r>
              <a:rPr lang="sl-SI" dirty="0" smtClean="0"/>
              <a:t>Strokovni delavci</a:t>
            </a:r>
          </a:p>
          <a:p>
            <a:r>
              <a:rPr lang="sl-SI" dirty="0" smtClean="0"/>
              <a:t>Pedagoški proces</a:t>
            </a:r>
          </a:p>
          <a:p>
            <a:r>
              <a:rPr lang="sl-SI" dirty="0" smtClean="0"/>
              <a:t>Ukrepi za prikrajšane otroke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4793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990600"/>
          </a:xfrm>
        </p:spPr>
        <p:txBody>
          <a:bodyPr/>
          <a:lstStyle/>
          <a:p>
            <a:pPr algn="ctr"/>
            <a:r>
              <a:rPr lang="sl-SI" dirty="0" smtClean="0"/>
              <a:t>KONTEKST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9476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dirty="0" smtClean="0"/>
              <a:t>Populacija predšolskih otrok </a:t>
            </a:r>
            <a:br>
              <a:rPr lang="sl-SI" dirty="0" smtClean="0"/>
            </a:br>
            <a:r>
              <a:rPr lang="sl-SI" dirty="0" smtClean="0"/>
              <a:t>2012-2030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4744184"/>
          </a:xfrm>
        </p:spPr>
        <p:txBody>
          <a:bodyPr/>
          <a:lstStyle/>
          <a:p>
            <a:r>
              <a:rPr lang="sl-SI" dirty="0" smtClean="0"/>
              <a:t>EU: - 7,6 % (2,5 mio) </a:t>
            </a:r>
          </a:p>
          <a:p>
            <a:r>
              <a:rPr lang="sl-SI" dirty="0" smtClean="0"/>
              <a:t>Slovenija: - 18,4 %</a:t>
            </a:r>
          </a:p>
          <a:p>
            <a:r>
              <a:rPr lang="sl-SI" dirty="0" smtClean="0"/>
              <a:t>Zmogljivost PVV v EU bo še vedno manjša od povpraševanja, posebej za mlajše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6867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3233</TotalTime>
  <Words>2067</Words>
  <Application>Microsoft Office PowerPoint</Application>
  <PresentationFormat>Diaprojekcija na zaslonu (4:3)</PresentationFormat>
  <Paragraphs>351</Paragraphs>
  <Slides>54</Slides>
  <Notes>10</Notes>
  <HiddenSlides>0</HiddenSlides>
  <MMClips>0</MMClips>
  <ScaleCrop>false</ScaleCrop>
  <HeadingPairs>
    <vt:vector size="6" baseType="variant">
      <vt:variant>
        <vt:lpstr>Uporabljene pisave</vt:lpstr>
      </vt:variant>
      <vt:variant>
        <vt:i4>8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54</vt:i4>
      </vt:variant>
    </vt:vector>
  </HeadingPairs>
  <TitlesOfParts>
    <vt:vector size="63" baseType="lpstr">
      <vt:lpstr>Arial</vt:lpstr>
      <vt:lpstr>Arial Narrow</vt:lpstr>
      <vt:lpstr>Bookman Old Style</vt:lpstr>
      <vt:lpstr>Calibri</vt:lpstr>
      <vt:lpstr>Gill Sans MT</vt:lpstr>
      <vt:lpstr>Times New Roman</vt:lpstr>
      <vt:lpstr>Wingdings</vt:lpstr>
      <vt:lpstr>Wingdings 3</vt:lpstr>
      <vt:lpstr>Origin</vt:lpstr>
      <vt:lpstr>Pomembni podatki o vzgoji in varstvu predšolskih otrok v Evropi 2014 </vt:lpstr>
      <vt:lpstr>Eurydice</vt:lpstr>
      <vt:lpstr>Izhodišča študije</vt:lpstr>
      <vt:lpstr>Metodologija: zajetje</vt:lpstr>
      <vt:lpstr>Metodologija: viri</vt:lpstr>
      <vt:lpstr>Prispevek Eurydice Slovenija</vt:lpstr>
      <vt:lpstr>Vsebina </vt:lpstr>
      <vt:lpstr>KONTEKST</vt:lpstr>
      <vt:lpstr>Populacija predšolskih otrok  2012-2030</vt:lpstr>
      <vt:lpstr>ORGANIZIRANOST</vt:lpstr>
      <vt:lpstr>Organiziranost institucionalne PPV predšolskih otrok</vt:lpstr>
      <vt:lpstr>Regulirana vzgoja in varstvo predšolskih otrok na domu</vt:lpstr>
      <vt:lpstr>Zakonska pravica oziroma obvezna predšolska vzgoja in varstvo</vt:lpstr>
      <vt:lpstr>Maksimalno število otrok na strokovnega delavca</vt:lpstr>
      <vt:lpstr>Maksimalno število otrok na strokovnega delavca</vt:lpstr>
      <vt:lpstr>Maksimalno število otrok na strokovnega delavca: izbrane države</vt:lpstr>
      <vt:lpstr>Zdravstveni in varnostni predpisi</vt:lpstr>
      <vt:lpstr>Povpraševanje in zmogljivost v javno subvencioniranih institucijah za vzgojo in varstvo predšolskih otrok, mlajši </vt:lpstr>
      <vt:lpstr>Povpraševanje in zmogljivost v javno subvencioniranih institucijah za vzgojo in varstvo predšolskih otrok, starejši</vt:lpstr>
      <vt:lpstr>VKLJUČENOST</vt:lpstr>
      <vt:lpstr>Delež vključenih otrok v PVV, od 4 let do vstopa v šolo</vt:lpstr>
      <vt:lpstr>Delež vključenih otrok v PVV, &lt; 3 leta, &gt; 30 ur tedensko</vt:lpstr>
      <vt:lpstr>Povprečno število ur v PVV na teden</vt:lpstr>
      <vt:lpstr>Delež otrok v varstvu izključno pri starših, izbrane države</vt:lpstr>
      <vt:lpstr>Vključenost otrok v PPV in dosežki</vt:lpstr>
      <vt:lpstr>FINANCIRANJE</vt:lpstr>
      <vt:lpstr>Financiranje: javna in zasebna institucionalna PVV</vt:lpstr>
      <vt:lpstr>Prispevki staršev, mlajši</vt:lpstr>
      <vt:lpstr>Prispevki staršev, starejši</vt:lpstr>
      <vt:lpstr>STROKOVNI DELAVCI</vt:lpstr>
      <vt:lpstr>Različne vrste strokovnih delavcev </vt:lpstr>
      <vt:lpstr>Strokovni delavci v institucionalni PVV, mlajši</vt:lpstr>
      <vt:lpstr>Strokovni delavci v institucionalni PVV, starejši</vt:lpstr>
      <vt:lpstr>Minimalno zahtevana stopnja in dolžina izobrazbe za strokovne delavce v PVV, mlajši</vt:lpstr>
      <vt:lpstr>Minimalno zahtevana stopnja in dolžina izobrazbe za strokovne delavce v PVV, starejši</vt:lpstr>
      <vt:lpstr>Stalni strokovni razvoj (SSR) strokovnih delavcev v institucionalni PVV</vt:lpstr>
      <vt:lpstr>Specializirani strokovni delavci v PVV</vt:lpstr>
      <vt:lpstr>Minimalno zahtevana stopnja izobrazbe za ravnatelje v institucionalni PVV, mlajši</vt:lpstr>
      <vt:lpstr>Minimalno zahtevana stopnja izobrazbe za ravnatelje v institucionalni PVV, starejši</vt:lpstr>
      <vt:lpstr>Dodatne zahteve za mesto ravnatelja v institucionalni PVV</vt:lpstr>
      <vt:lpstr>Vključenost ravnateljev v pedagoški proces</vt:lpstr>
      <vt:lpstr>PEDAGOŠKI PROCES</vt:lpstr>
      <vt:lpstr>Pedagoške smernice za institucionalno PVV, sprejete na centralni ravni</vt:lpstr>
      <vt:lpstr>Vsebine, vključene v pedagoške smernice</vt:lpstr>
      <vt:lpstr>Glavni pedagoški pristopi, vključeni v pedagoške smernice</vt:lpstr>
      <vt:lpstr>Spremljanje otrokovega napredka, mlajši</vt:lpstr>
      <vt:lpstr>Spremljanje otrokovega napredka, starejši</vt:lpstr>
      <vt:lpstr>Ukrepi za lažje prehode:  dom - PVV, različnimi tipi PVV, PVV - šola</vt:lpstr>
      <vt:lpstr>Kriterij za vstop v šolo</vt:lpstr>
      <vt:lpstr>Podpora staršem v institucionalni PVV</vt:lpstr>
      <vt:lpstr>Ukrepi za podporo prikrajšanim otrokom</vt:lpstr>
      <vt:lpstr>Zaključek - 1</vt:lpstr>
      <vt:lpstr>Zaključek - 2</vt:lpstr>
      <vt:lpstr>Eurydice Slovenija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Pre-school education is optional, and encompasses the centre-based child care and early general pre-school education. Children aged over one year can enrol in kindergarten, which they can attend up to enrolling into basic school. Public kindergartens are founded and financed by municipalities.</dc:title>
  <dc:creator>uporabnik</dc:creator>
  <cp:lastModifiedBy>Tomaz P.</cp:lastModifiedBy>
  <cp:revision>202</cp:revision>
  <dcterms:created xsi:type="dcterms:W3CDTF">2012-03-04T13:26:04Z</dcterms:created>
  <dcterms:modified xsi:type="dcterms:W3CDTF">2014-10-14T12:04:49Z</dcterms:modified>
</cp:coreProperties>
</file>