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1.xml" ContentType="application/vnd.openxmlformats-officedocument.presentationml.notesSlide+xml"/>
  <Override PartName="/ppt/ink/ink13.xml" ContentType="application/inkml+xml"/>
  <Override PartName="/ppt/ink/ink14.xml" ContentType="application/inkml+xml"/>
  <Override PartName="/ppt/ink/ink15.xml" ContentType="application/inkml+xml"/>
  <Override PartName="/ppt/ink/ink16.xml" ContentType="application/inkml+xml"/>
  <Override PartName="/ppt/notesSlides/notesSlide2.xml" ContentType="application/vnd.openxmlformats-officedocument.presentationml.notesSlide+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83" r:id="rId2"/>
    <p:sldId id="256" r:id="rId3"/>
    <p:sldId id="257" r:id="rId4"/>
    <p:sldId id="258" r:id="rId5"/>
    <p:sldId id="259" r:id="rId6"/>
    <p:sldId id="262" r:id="rId7"/>
    <p:sldId id="260" r:id="rId8"/>
    <p:sldId id="267" r:id="rId9"/>
    <p:sldId id="276" r:id="rId10"/>
    <p:sldId id="277" r:id="rId11"/>
    <p:sldId id="268" r:id="rId12"/>
    <p:sldId id="269" r:id="rId13"/>
    <p:sldId id="261" r:id="rId14"/>
    <p:sldId id="263" r:id="rId15"/>
    <p:sldId id="264" r:id="rId16"/>
    <p:sldId id="265" r:id="rId17"/>
    <p:sldId id="266" r:id="rId18"/>
    <p:sldId id="270" r:id="rId19"/>
    <p:sldId id="272" r:id="rId20"/>
    <p:sldId id="282" r:id="rId21"/>
    <p:sldId id="273" r:id="rId22"/>
    <p:sldId id="27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1:38.117"/>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0 143,'0'0,"0"0,0 0,0 0,24 0,-24 0,0 0,0 0,23 0,-23 0,0 0,24 0,-24 0,0 0,0 0,24-24,-24 24,24 0,-24 0,24 0,-24 0,23 0,1-24,-24 24,24 0,-24 0,0 0,24 0,0 0,-1 0,1 0,-24 0,24 0,-24 0,0-23,24 23,0 0,-24 0,24 0,-24 0,23 0,1 0,-24 0,24 0,0 0,0 0,-1 0,-23 0,0-24,24 24,0 0,0 0,0 0,-1 0,-23 0,0 0,24 0,-24 0,24 0,0-24,-24 24,24 0,-24 0,24 0,-1 0,-23 0,0 0,24 0,-24 0,24 0,0 0,-24 0,24 0,-1 0,-23 0,0 0,24 0,-24 0,24 0,0 0,-24 0,0 0,24 0,-24 0,0 0,23 0,-23 0,24 0,0 0,-24 0,24 0,0 0,-24 0,0 0,24 0,-1 0,-23 0,24 0,0 0,-24 0,24 0,0 0,-24 0,23 0,1 0,-24 0,0 0,24 0,-24 0,0 0,24 0,-24 0,24 0,-24 0,0 0,23 0,-23 0,0 0,24 0,-24 0,24 0,-24 0,24 0,-24 0,24 0,0 0,-24 0,23 0,-23 0,0 0,24 0,-24 24,0-24,24 0,-24 0,24 0,-24 0,0 0,0 0,24 0,-24 0,0 0,0 0,23 0,-23 0,0 0,24 0,-24 24,0-24,24 0,-24 0,0 0,24 0,-24 0,0 0,24 0,-24 0,0 23,23-23,-23 0,0 0,0 0,24 0,-24 0,24 0,-24 24,24-24,-24 0,0 0,24 0,-24 0,24 0,-24 0,0 0,0 0,23 0,-23 0,0 0,24 0,-24 0,0 0,0 0,0 0,24 0,-24 0,0 0,0 0,24 0,-24 0,0 0</inkml:trace>
</inkml:ink>
</file>

<file path=ppt/ink/ink1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3:01.567"/>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25,'0'0,"0"0,0 0,0 0,24 0,-24 0,0 0,0 0,23 0,-23 0,0 0,0 0,24 0,-24 0,0 0,0 0,24 0,-24 0,0 0,0 0,0 0,24 0,-24 0,0 0,0 0,24 0,-24 0,0 0,0 0,23 0,-23-24,0 24,0 0,0 0,24 0,-24 0,0 0,0 0,24 0,-24 0,0 0,0 0,24 0,-24 0,0 0,0 0,0 0,24 0,-24 0,0 0,0 0,0 0,23 0,-23 0,0 0,0 0,24 0,-24 0,0 0,0 0,24 0,-24 0,0 0,0 0,0 0</inkml:trace>
</inkml:ink>
</file>

<file path=ppt/ink/ink1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3:11.983"/>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0-1,'0'0,"0"0,0 0,0 0,0 0,24 0,-24 0,0 0,0 0,23 0,-23 0,0 0,0 0,24 0,-24 0,0 0,0 0,24 0,-24 0,0 0,0 0,0 0,24 0,-24 0,0 0,0 0,24 0,-24 0,0 0,0 0,23 0,-23 0,0 0,0 0,0 0,24 0,-24 0,0 0,0 0,24 0,-24 0,0 0,0 0,24 0,-24 0,0 0,0 0,24 0,-24 0,0 0,0 0,0 0,23 0,-23 0,0 0,0 0,24 0,-24 0,0 0,0 0,24 0,-24 0,0 0,0 0,0 0,24 0,-24 0,0 0,0 0,24 0,-24 0,0 0,0 0,24 0,-24 0,0 0,0 0,0 0,0 0,23 0,-23 0</inkml:trace>
</inkml:ink>
</file>

<file path=ppt/ink/ink1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3:21.460"/>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0-1,'0'0,"0"0,0 0,0 0,0 0,0 0,0 0,24 0,-24 0,0 0,0 0,24 0,-24 0,0 0,0 0,0 0,24 0,-24 0,0 0,0 0,23 0,-23 0,0 0,0 0,24 0,-24 0,0 0,0 0,24 0,-24 0,0 0,0 0,0 0,24 0,-24 0,0 0,0 0,24 0,-24 0,0 0,0 0,23 0,-23 0,0 0,0 0,0 0,24 0,-24 0,0 23,0-23,24 0,-24 0,0 0,0 0,24 0,-24 0,0 0,0 0,0 0,24 0,-24 0,0 0,0 0,0 0,23 0,-23 0,0 0,0 0,24 0,-24 0,0 0,0 0,24 0,-24 0,0 0,0 0,0 0,24 0,-24 0,0 0,0 0,24 0,-24 0,0 0,0 0,24 0,-24 0,0 0,0 0,23 0,-23 0,0 0,0 0,0 24,24-24,-24 0,0 0,0 0,24 0,-24 0,0 0</inkml:trace>
</inkml:ink>
</file>

<file path=ppt/ink/ink1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4:41.802"/>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26,'0'0,"0"0,0 0,0 0,0 0,0 0,0 0,23 0,-23 0,0-24,0 24,24 0,-24 0,0 0,0 0,0 0,24 0,-24 0,0 0,0 0,24 0,-24 0,0 0,24 0,-24 0,0 0,24 0,-24 0,0 0,0 0,0 0,23 0,-23 0,0 0,24 0,-24 0,0 0,0 0,24 0,-24 0,0 0,0 0,24 0,-24 0,0 0,0 0,0 0,24 0,-24 0,0 0,0 0,23 0,-23 0,0 0,0 0,0 0,24 0,-24 0,0 0,0 0,0 0,24 0,-24 0,0 24,0-24,0 0,24 0,-24 0,0 0,0 0,24 0,-24 0,0 0,0 0,0 0,23 0,-23 0,0 0,0 24,0-24,24 0,-24 0,0 0,0 0,24 0,-24 0,0 0,0 0,24 0,-24 0,0 0,0 0,0 0,24 0,-24 0,0 0,0 0,24 0,-24 0,0 0,23 0,-23 0,0 0,0 0,24 0,-24 0,0 0,0 0,24 0,-24 0,0 0,24 0,-24 0,0 0,0 0,24 0,-24 0,0 23,0-23,23 0,-23 0,0 0,0 0,24 0,-24 0,0 0,0 0,24 0,-24 0,0 0,24 0,-24 0,0 0,24 0,-24 0,0 0,23 24,-23-24,0 0,24 0,-24 0,0 0,24 0,-24 0,0 0,0 0,0 0,24 0,-24 0,0 0,0 0,24 0,-24 0,0 0,0 0,24 0,-24 0,0 0,0 0,0 0,23 0,-23 0,0 0,24 0,-24 0,0 0,0 0,24 0,-24 0,0 0,0 0,24 0,-24 0,0 0,0 0,0 0,24 0,-24 0,0 0,0 0,23 0,-23 0,0 0,0 0,24 0,-24 0,0 0,0 0,0 0,24 0,-24 0,0 0,0 0,24 24,-24-24,0 0,0 0,24 0,-24 0,0 0,23 0,-23 0,0 0,0 0,0 0,24 0,-24 0,0 0,0 0,24 0,-24 0,0 0,24 0,-24 0,0 0,0 0,24 0,-24 0,0 0,0 0,0 0,24 0,-24 0,0 0,0 0,23 0,-23 0,0 0,0 0,24 0,-24 0,0 0,0 0,24 0,-24 0,0 0,0 0,0 0,24 0</inkml:trace>
</inkml:ink>
</file>

<file path=ppt/ink/ink1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5:30.764"/>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4167 73,'0'0,"0"0,0 0,0 0,0 0,0 0,0 0,-24 0,24-24,0 24,0 0,0 0,-23 0,23 0,0 0,0 0,-24 0,24 0,0 0,0 0,-24 0,24 0,0 0,0 0,0 0,0 0,-24 0,24 0,0 0,0 0,-24 0,24 0,0 0,0 0,-24 0,24 0,0 0,0 0,-23 0,23 0,0 0,0 0,0 0,-24 0,24 0,0 0,0 0,-24 0,24 0,0 0,0 0,-24 0,24-24,0 24,0 0,-24 0,24 0,0 0,0 0,-23 0,23 0,0 0,0 0,-24 0,24 0,0 0,-24 0,24 0,0-24,0 24,-24 0,24 0,0 0,0 0,-24 0,24 0,0 0,0 0,-23 0,23 0,0 0,0 0,-24 0,24 0,0 0,0 0,0 0,-24 0,24 0,0 0,0 0,-24 0,24 0,0 24,0-24,-24 0,24 0,0 0,-24 0,24 0,-23 24,-1-24,24 0,0 0,0 0,-24 0,24 0,0 0,0 24,-24-24,24 0,0 0,-24 0,24 0,0 0,0 0,-23 0,23 0,0 0,-24 24,24-24,0 0,-24 0,24 0,0 0,0 0,0 0,-24 0,24 0,0 0,-24 0,24 0,0 0,-23 0,23 0,0 0,-24 0,24 0,-24 0,24 0,0 0,-24 0,24 0,0 0,-24 0,24 0,-24 0,24 0,-23 0,23 0,-24 24,24-24,-24 0,24 0,-24 0,24 0,0 0,-24 0,24 0,-23 0,23 0,0 0,-24 0,24 0,-24 0,24 0,0 0,-24 0,24 0,0 0,-24 0,24 0,0 0,-23 0,-1 0,24 0,-24 0,24 0,-24 0,0 0,24 0,-24 0,1 0,23 0,-24 0,24 0,-24 0,24 0,-24 0,0 0,24 0,-23 0,-1 0,24 0,-24 0,24 0,-24 0,0 0,24 0,-23 0,-1 0,0 0,24 0,0 0,-24 0,0 0,0 0,1 0,-1-24,0 24,24 0,0 0,-24 0,0 0,1 0,-1 0,24 0,-24 0,-24 0,48 0,-23 0,-1-24,0 24,0 0,0 0,24 0,-24 0,1 0,-1 0,0 0,24 0,-24 0,0 0,24 0,-23 0,-1 0,0 0,0 0,24 0,-24 0,24 0,0 0,-23 0,23 0,-24-24,0 24,24 0,-24 0,24 0,-24 0,24 0,-24 0,1 0,-1 0,24 0,-24 0,24 0,-24 0,24 0,0 0,-24 0,1 0,-1 0,24 0,-24 0,24 0,-24 0,0 0,24 0,-23 0,23 0,-24 0,0 0,0 0,0 0,24 0,-24 0,24 0,-23 0,23 0,-24 0,0 0,24 0,-24 0,0 0,24 0,-23 0,-1 0,0 0,0 0,0 0,24 0,-23 0,23 0,-24 0,0 0,24 0,-24 0,0 0,24 0,0 0,-24 0,1 0,-1 0,0 0,24 0,-24 0,0 0,24 0,-23 0,23 0,0 0,-24 0,24 0,-24 0,24 0,0 0,-24 0,24 0,0 0,0 0,0 0,-24 0,24 0,0 0,-23 0,23 0,0 0,-24 0,24 0,0 0,-24 0,24 0,0 0,-24 0,24 0,0 0,0 0,0 0,-24 0,24 0,0 0,-24 0,24 0,-23 0,23 0,0 0,-24 0,24 0,0 0,0 0,-24 0,24 0,-24 0,24 0,-24 0,1 0,23 0,0 0,0 0,-24 0,24 0,-24 0,24 0,0 0,0 0,-24 0,24 0,0 0,-24 0,24 0,0 0,-23 0,23 0,0 0,0 0,-24 0,24 0,0 0,-24 0,24 0,0 0,-24 0,24 0,0 0,-24 0,24 0,0 0,0 0,-24 0,24 0,0 0,0 0,-23 0,23 0,0 0,0 0,-24 0,24 0,0 0,0 0,-24 0,24 0,0 0,0 0,-24 0,24 0,0 0,0 0,-24 0,24 0,0 0,0 0,0 0,-23 0,23 0,0 0,0 0,-24 0,24 0,0 0,0 0,0 0,-24 0,24 0,0 0</inkml:trace>
</inkml:ink>
</file>

<file path=ppt/ink/ink1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6:00.492"/>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31,'0'0,"0"0,0 0,0 0,0 0,0 0,0 0,0 0,24 0,-24 0,0 0,0 0,24 0,-24 0,0 0,0 0,24 0,-24 0,0 0,0 0,24 0,-24 0,0 0,0 0,0 24,23-24,-23 0,0 0,0 0,24 0,-24 0,0 0,0 0,0 0,0 0,24 0,-24 0,0 0,0 0,24 0,-24 0,0 0,0 0,24 0,-24 0,0 0,0 0,23 0,-23 0,0 0,0 0,0 0,24 0,-24 24,0-24,24 0,-24 0,0 0,24 0,-24 0,0 0,0 0,24 0,-24 0,0 0,24 0,-24 0,0 0,0 0,0 0,23 0,-23 0,24 0,-24 0,0 0,0 0,24 0,-24 0,0 0,24 0,-24 0,0 0,0 0,24 0,-24 0,0 0,0 0,23 0,-23 0,0 0,24 0,-24 0,0 0,24 0,-24 0,0 0,0 0,24 0,-24 0,0 0,0 0,24 0,-24 0,0 0,23 0,-23 0,0 0,24 0,-24 0,0 0,0 0,24 0,-24 0,0 0,24 0,-24 0,24 0,-24 0,0 0,0 0,24 0,-24 0,23-24,1 24,-24 0,24 0,0 0,-24 0,24 0,-24 0,23 0,-23 0,24-24,-24 24,0 0,24 0,-24 0,24 0,-24 0,24 0,-24 0,0 0,23 0,-23 0,24 0,-24 0,0 0,24-24,-24 24,0 0,24 0,-24 0,24 0,-24 0,0 0,24 0,-24 0,0 0,23 0,-23 0,24 0,-24 0,24 0,-24 0,24 0,-24 0,24 0,-24 0,23 0,1 0,-24 0,24 0,-24 0,24 0,-24 0,24 0,-1 0,1 0,0 0,0 24,-24-24,24 0,0 0,-24 0,23 0,1 0,0 0,0 24,0-24,-24 0,47 0,-23 0,-24 24,24-24,0 0,-24 0,23 0,25 0,-48 0,24 0,0 0,0 0,-1 23,1-23,-24 0,24 0,0 0,0 0,-1 0,-23 0,24 0,0 0,0 0,0 0,-1 0,-23 0,24 0,0 0,-24 0,0 0,24 0,0 0,0 0,-1 0,1 0,-24 0,24 0,0 0,0 0,-24 0,23 0,1 0,0 0,-24 0,24 0,0 0,-24 0,23 0,1 0,0 0,-24 0,0 0,0 0,24 0,0 0,0 0,-24 0,23 0,1 0,-24 0,24 0,0 0,-24 0,24 0,-1 0,1 0,-24 0,24 0,-24 0,24 0,0 0,-1 0,1 0,0 0,0 0,0 0,-24 0,24 0,-1 0,1 0,0-23,-24 23,24 0,23 0,-47 0,0 0,24 0,0 0,24 0,-25 0,-23 0,24 0,0-24,0 24,0 0,0 0,-1 0,1 0,-24 0,48 0,-24 0,-24 0,47 0,-23 0,-24 0,24-24,-24 24,24 0,-24 0,23 0,1 0,0 0,0 0,0 0,0 0,-1 0,1 0,0 0,0 0,0 0,-1 0,-23 0,24-24,0 24,0 0,-24 0,24 0,-1 0,1 0,-24 0,24 0,0 0,0 0,0 0,-24 0,23 0,1 0,0 0,-24 0,48 0,-25 0,1 0,-24 0,24 0,-24 0,24 0,0 0,-1 0,1 0,0 0,0 0,24 0,-48 0,23 0,1 0,0 24,0-24,-24 0,24 0,-1 0,-23 0,24 0,0 0,-24 0,24 0,0 0,-1 0,1 0,-24 0,24 0,0 0,-24 0,24 0,0 0,-24 0,23 24,1-24,0 0,0 0,0 0,-1 0,-23 0,24 0,0 0,0 0,0 0,-24 24,23-24,1 0,-24 0,0 0,0 0,24 0,-24 0,0 0,24 0,-24 0,0 0,24 0,-24 0,0 0,24 0,-24 0,0 0,0 0,23 0,-23 0,0 0,0 0,24 0,-24 0,0 0,0 0,24 0,-24 0,0 0,0 0,24 0,-24 0,0 0,0 0,24 0,-24 0,0 0,0 0</inkml:trace>
</inkml:ink>
</file>

<file path=ppt/ink/ink1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6:08.086"/>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0,'0'0,"0"0,24 0,-24 0,0 0,24 0,-24 0,0 24,0-24,23 0,-23 0,24 0,-24 0,24 24,0-24,-24 0,0 0,24 0,-24 0,23 24,-23-24,24 0,0 0,-24 0,24 0,0 0,-24 23,23-23,-23 0,24 0,-24 0,24 0,-24 0,0 0,24 0,-24 24,0-24,0 0,24 0,-24 0,0 0,0 0,24 0,-24 0,0 0,23 0,-23 0,0 0,0 0,24 0,-24 0,0 0,0 0,24 0,-24 0,0 0,24-24,-24 24,0 0,24 0,-24 0,0 0,0 0,23 0,-23 0,0 0,24 0,-24 0,0 0,0 0,0 0,24 0,-24 0,0 0,0 0,24 0,-24 0,0 0,0 0,24 0,-24 0,0 0,0 0,0 0,23 0,-23 0,0 0,0 0,24 0,-24 0,0 0,0 0,24 0,-24 0,0 0,0 0,24 0,-24 0,0 0,0 0,0 0,24 0,-24 0,0-23,0 23,0 0</inkml:trace>
</inkml:ink>
</file>

<file path=ppt/ink/ink1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6:00.294"/>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98,'0'0,"0"0,0 0,0 0,0 0,0 0,24 0,-24 0,0 0,24 0,-24 0,0 0,24 0,0 0,-24 0,24 0,-24 0,0 0,23 0,-23-24,24 24,-24 0,24 0,0 0,-24 0,24 0,-1 0,1 0,0 0,0 0,-24 0,0 0,24 0,-24 0,23-24,-23 24,24 0,0 0,-24 0,24 0,-24 0,0 0,24 0,-24 0,24 0,-24 0,23 0,1 0,-24 0,24 0,-24-24,24 24,-24 0,0 0,24 0,-1 0,-23 0,0 0,0 0,24 0,-24 0,0 0,24 0,-24 0,0 0,24 0,-24 0,24 0,-24-24,0 24,23 0,-23 0,0 0,0 0,24 0,-24 0</inkml:trace>
</inkml:ink>
</file>

<file path=ppt/ink/ink1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6:06.063"/>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4,'0'0,"0"0,0 0,0 0,24 0,-24 0,0 0,0 0,24 0,-24 0,0 0,24 0,-24 0,24 0,0 0,-1 0,1 0,0 0,0 0,0 0,-1 0,1 0,-24 0,24 0,0 0,-24 0,0 0,24 0,-1 0,1 0,0 0,0 23,0-23,0 0,-24 0,0 0,23 0,-23 0,24 0,0 0,-24 0,0 0,24 0,0 0,-1 0,-23 0,0 0,0 0,0 0,24 0,-24 0,24 0,-24 0,0 0,24 0,-24 0,0 0,0 0,24 0,-24 0,0 0,0 0,0 0,23 0,-23 0,0 0</inkml:trace>
</inkml:ink>
</file>

<file path=ppt/ink/ink1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6:33.913"/>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0-1,'0'0,"0"0,0 0,0 0,0 0,24 0,-24 0,0 0,0 0,24 0,-24 0,0 0,0 0,24 0,-24 0,0 0,0 0,23 0,-23 0,0 0,0 0,24 0,-24 0,0 0,24 0,-24 0,24 0,-24 0,24 0,-1 0,-23 0,24 0,-24 0,0 0,24 0,-24 0,24 0,-24 0,24 0,-24 0,24 0,-24 0,0 0,23 0,-23 0,0 0,24 0,-24 0,0 0,24 0,-24 0,0 0,0 0,24 0,-24 0,0 0,24 0,-24 0,0 0,23 0,-23 0,0 0,0 0,24 0,-24 0,0 0,24 0,-24 0,0 0,24 0,-24 0,0 0,24 0,-24 0,0 0,0 0,0 0,23 0,-23 0,0 0,0 0,24 0,-24 0,0 0,0 0,24 0,-24 0,0 0,0 0,0 0,24 0,-24 0,0 0,0 0,24 0,-24 0,0 0,0 0,24 0,-24 0,0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1:42.966"/>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0,'0'0,"0"0,0 0,24 0,-24 0,0 0,0 0,24 0,-24 0,0 0,0 0,24 0,-24 0,0 24,0-24,24 0,-24 0,23 0,1 0,0 0,-24 0,0 0,24 0,-24 0,24 0,-24 0,23 0,1 0,-24 0,24 0,-24 0,0 0,0 0,24 0,-24 0,24 0,-24 0,23 0,-23 0,24 0,-24 0,24 0,-24 0,0 0,24 0,-24 0,0 0,24 0,-24 0,24 0,-24 0,23 0,-23 0,0 0,24 0,-24 0,0 0,24 0,-24 0,0 0,24 0,-24 0,0 0,0 0,24 0,-24 0,0 0,0 0,0 0,23 0,-23 0,0 0</inkml:trace>
</inkml:ink>
</file>

<file path=ppt/ink/ink2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6:55.606"/>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0 121,'0'0,"0"-24,0 24,0 0,0 0,24 0,-24 0,0 0,0 0,24 0,-24 0,24 0,-24 0,24 0,0 0,-1-24,-23 24,0 0,24 0,-24 0,24 0,-24 0,24 0,0 0,-1 0,1 0,0 0,-24 0,24 0,0-23,-1 23,-23 0,24 0,0 0,0 0,-24 0,0 0,24 0,0 0,-1 0,1 0,0 0,0 0,0 0,-24 0,23 0,-23-24,24 24,0 0,-24 0,24 0,-24 0,24 0,-1 0,-23 0,24 0,0 0,-24 0,0-24,24 24,-24 0,24 0,-24 0,24 0,-24 0,0 0,0 0,23 0,-23 0,0 0,0 0,0 0</inkml:trace>
</inkml:ink>
</file>

<file path=ppt/ink/ink2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7:51.062"/>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0 146,'0'0,"0"0,0 0,0 0,24 0,-24-24,24 24,0 0,-24 0,23-23,1 23,-24 0,24 0,0 0,0 0,-1 0,1-24,-24 24,24 0,0 0,-24 0,48-24,-48 24,23 0,-23 0,24 0,-24 0,24 0,0 0,-24-24,24 24,-1 0,-23 0,0 0,24 0,-24 0,24 0,-24-24,0 24,24 0,0 0,-1 0,1 0,-24 0,0 0,24 0,-24 0,24 0,0 0,-24 0,0 0,0 0,24 0,-24 0,23 0,1 0,-24 0,24 0,-24 0,24 0,-24 0,24 0,-24 0,0 0,23 0,-23 0,0 0,24 0,-24 0,0 0,24 0,-24 0,24 0,-24 24,24-24,-24 0,0 0,23 0,1 0,-24 0,24 0,0 0,0 0,0 24,-1-24,-23 0,48 0,-24 0,-24 0,47 24,-23-24,0 0,24 24,-25-24,25 0,-24 23,-24-23,48 0,-25 0,25 24,-24-24,23 24,1 0,-48-24,0 0,24 0,0 0,-24 0,0 0,0 0</inkml:trace>
</inkml:ink>
</file>

<file path=ppt/ink/ink2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7:54.544"/>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0,'0'0,"0"0,24 0,-24 0,0 0,0 0,24 0,-24 0,24 0,-24 0,24 0,-24 0,23 0,-23 0,24 0,-24 0,24 0,0 0,0 0,-24 0,23 0,1 0,0 0,0 24,-24-24,24 0,-24 0,0 0,24 0,-24 0,23 0,-23 0,24 0,-24 0,24 0,-24 0,24 0,0 0,-24 0,0 0,23 0,1 0,-24 0,0 0,24 0,0 0,0 0,-24 0,0 0,23 0,-23 0,24 0,0 24,0-24,-24 0,0 0,24 0,-24 0,24 0,-1 0,1 0,-24 0,24 0,0 0,0 0,-1 0,-23 0,24 23,0-23,0 0,0 0,-24 0,0 0,23 0,1 0,0 0,0 0,0 0,0 0,-24 0,0 0,23 0,1 0,0 0,0 0,-24-23,24 23,-24 0,23 0,-23 0,24 0,0 0,-24 0,24 0,0 0,-1 0,-23-24,24 24,-24 0,0 0,24 0,-24 0,24 0,-24 0,24 0,-24 0,24 0,-1 0,-23 0,0 0,24 0,-24 0,24 0,-24 0,24 0,0 0,-24 0,0 0,23 0,-23-24,0 24,24 0,-24 0,24 0,-24 0,24 0,-24 0,24 0</inkml:trace>
</inkml:ink>
</file>

<file path=ppt/ink/ink2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8:05.094"/>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0 145,'0'0,"0"0,0 0,0 0,24 0,-24 0,0 0,24 0,0 0,0 0,-1 0,1 0,-24 0,24 0,0 0,0 0,-24 0,23 0,1-24,-24 24,24 0,0 0,0 0,23 0,-47 0,0 0,24 0,-24 0,0 0,24 0,0 0,-24 0,24 0,-1 0,-23-23,0 23,0 0,24 0,-24 0,24 0,0 0,-24 0,24 0,-24-24,23 24,1 0,-24 0,0 0,24 0,-24 0,24 0,0 0,0-24,-1 24,-23 0,0 0,24 0,0-24,0 24,0 0,-1 0,-23 0,0 0,24 0,-24-24,0 24,24 0,-24 0,0 0,0 0,24 0,-24 0,0 0,0 0,24 0,-24 0</inkml:trace>
</inkml:ink>
</file>

<file path=ppt/ink/ink2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8:08.660"/>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0,'0'0,"0"0,24 0,-24 0,0 0,0 0,0 0,24 0,-24 0,0 0,0 0,24 0,-24 0,0 0,0 0,24 0,-24 0,0 0,0 0,23 0,-23 0,0 0,0 0,0 0,24 0,-24 0,0 0,0 0,24 0,-24 0,0 0,0 0,24 0,-24 0,0 0,0 0,0 0,24 0,-24 0,0 0,23 0,-23 0,0 0,24 0,-24 0,0 0,24 0,-24 0,0 0,24 0,-24 0,0 0,24 0,-24 0,0 0,24 0,-24 0,0 0,0 0,23 0,-23 0,24 0,-24 0,0 0,24 0,-24 0,0 0,24 0,-24 0,24 0,-24 0,23 0,-23 0,0 0,24 0,-24 0,24 0,-24 0,24 0,-24 0</inkml:trace>
</inkml:ink>
</file>

<file path=ppt/ink/ink2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8:09.92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0,'23'0,"-23"0,24 0,-24 0,0 0,24 0,-24 0,0 0,0 0,24 0,-24 0,0 0,0 0</inkml:trace>
</inkml:ink>
</file>

<file path=ppt/ink/ink2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8:15.217"/>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0 165,'0'0,"0"0,0-24,0 24,0 0,0 0,0 0,0 0,0 0,0 0,0 0,0-24,24 24,-24 0,0 0,0 0,24 0,-24 0,0 0,0 0,24 0,-24 0,24-23,-24 23,23 0,-23 0,24 0,-24 0,24 0,0 0,0-24,-24 24,0 0,23 0,1 0,0 0,-24 0,24 0,-24 0,0 0,0 0,24 0,-24 0,0 0,24-24,-24 24,23 0,-23 0,0 0,0 0,24 0,-24 0,0 0,0 0,24 0,-24 0,0 0,0 0,24-24,0 24,-24 0,0 0,0 0,23 0,-23 0,0 0,24 0,-24 0,0 0,24 0,-24 0,0 0,24 0,-24 0,0 0,0 0,24 0,-24 0,0 0,23 0,-23 0,0 0,0 0,24 0,-24 0,0 0,24 0,-24 0,0 0,24 0,-24 0,0 0,24 0,-24 0,0 0,24 0,-24 0,23 0,-23 0,24 0,-24 0,24 0,-24 0,24 0,-24 0,24 0,-24 0,23 0,-23 0,0 0,24 0,-24 0,0 0,24 0,-24 0,24 0,-24 0,24 0,-24 0,23 24,-23-24,0 0,24 0,-24 0,0 0,24 0,-24 24,0-24,24 0,-24 0,0 0,24 0,-24 0,0 24,24-24,-24 0,0 0,0 0,23 0,-23 0,0 0,0 0,24 0,-24 0,0 0,24 0,-24 0,0 0,24 23,-24-23,0 0,24 0,-24 0,0 0,0 0,23 0,-23 0,0 0,0 0,0 0,24 0,-24 0,0 0,24 0,-24 0,0 0,24 0,-24 0,0 0,0 0,24 0,-24 0,0 0,0 0,23 0,-23 0,0 0,0 0,24 0,-24 0,0 0,24 0</inkml:trace>
</inkml:ink>
</file>

<file path=ppt/ink/ink2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9:12.049"/>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0,'0'0,"0"0,0 0,0 0,0 0,0 0,24 0,-24 0,0 0,0 0,24 0,-24 0,23 0,-23 0,24 0,-24 0,0 0,24 0,-24 0,0 0,24 0,-24 0,24 0,-1 0,-23 0,24 0,-24 0,24 0,-24 0,24 0,0 0,-24 0,24 0,-24 0,23 0,-23 0,24 0,-24 0,24 0,-24 0,24 0,-24 0,0 0,0 0,24 0,-24 0,0 0,23 0,-23 0,0 0,0 0,24 0,-24 0,0 0,0 0,24 0,-24 0,0 0,0 0,24 0,-24 0,0 0,0 0,0 0,24 0,-24 0,0 0,0 0,23 0,-23 0,0 0,24 0,-24 0,0 0,24 0,-24 0,0 0,24 0,-24 0,0 0,0 0,24 0,-24 0,0 0,0 0,24 0,-24 0,0 0,0 0,23 0,-23 0,0 0,0 0,24 0,-24 0,0 0,0 0,0 0</inkml:trace>
</inkml:ink>
</file>

<file path=ppt/ink/ink2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9:16.153"/>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24,'0'0,"0"0,0-24,0 24,0 0,0 0,24 0,-24 0,0 0,0 0,24 0,-24 0,0 0,0 0,24 0,-24 0,0 0,0 0,24 0,-24 0,0 0,23 0,-23 0,24 0,-24 0,0 0,24 0,-24 0,0 0,0 0,24 0,-24 0,24 0,-24 0,0 0,0 0,23 0,-23 0,24 0,-24 0,24 0,-24 0,0 0,24 0,-24 0,24 0,-24 0,23 0,1 0,-24 0,0 24,24-24,-24 0,0 0,24 0,-24 0,0 24,24-24,-24 0,0 0,24 0,-24 0,0 24,0-24,0 0,23 0,-23 0,0 0,0 0,24 24,-24-24,24 0,-24 0,0 0,24 0,-24 0,0 0,24 0,-24 0,23 23,-23-23,24 0,-24 0,0 0,24 0,-24 0,24 0,-24 0,24 0,-1 0,1 0,-24 0,0 0,24 0,-24 0,0 0,24 0,-24 0,24 0,-24 24,0-24,0 0,0 0,24 0,-24 0,0 0,0 0,0 0,23 0</inkml:trace>
</inkml:ink>
</file>

<file path=ppt/ink/ink2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1-03T13:39:47.312"/>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834-1,'0'0,"0"0,0 0,0 0,-24 0,24 0,0 0,0 0,-24 0,24 0,-24 23,1-23,23 0,-24 0,24 24,-24-24,24 0,0 0,-24 0,0 0,24 0,-24 24,1-24,-1 0,0 0,24 24,-24-24,24 0,-24 0,24 0,0 0,-23 0,23 0,0 0,-24 0,24 0,0 0,0 0,-24 0,24 0,-24 24,24-24,0 0,0 0,0 0,-24 0,24 0,0 0,0 0,-23 0,23 0,0 0,0 0,-24 0,24 0,0 0,-24 0,24 0,0 0,0 0,0 0,-24 0,24 0,0 0,0 0,-24 0,24 0,0 0,0 0,-24 0,24 0,0 0,-23-24,23 24,0 0,-24 0,24 0,0 0,0 0,-24 0,24 0,0 0,0-24,-24 24,24 0,0 0,-24 0,24 0,0 0,0 0,-23 0,23 0,0 0,-24 0,24 0,0 0,0 0,-24 0,24-24,0 24,-24 0,24 0,0 0,0 0,-24 0,24 0,0-24,0 24,0 0,0 0</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1:50.599"/>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0,'0'0,"0"0,0 0,24 0,-24 0,0 0,0 0,0 0,23 0,-23 0,0 0,0 0,0 0,24 0,-24 0,0 0,0 0,24 0,-24 0,0 0,24 0,-24 0,0 0,24 0,-24 24,24-24,-24 0,23 0,-23 0,0 0,24 0,0 0,-24 0,24 0,-24 0,24 0,-24 0,23 0,-23 0,24 0,0 24,-24-24,24 0,0 0,-24 0,23 0,1 0,-24 0,24 0,-24 0,24 0,-24 0,24 0,0 0,-1 0,-23 0,24 0,0 0,-24 0,0 0,24 0,-24 0,24 0,-24 0,23 0,-23 0,0 0,24 0,-24 0,24 0,-24 0,0 0,0 0,0 0,24 0,-24 0,0 0,0 0,24 0,-24 0,0 0,0 0,23 0,-23 0</inkml:trace>
</inkml:ink>
</file>

<file path=ppt/ink/ink3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2-25T22:23:51.58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1000-1,'0'0,"0"23,0-23,0 0,0 0,0 0,0 0,0 0,0 0,0 0,0 0,-23 24,23-24,0 0,0 0,-24 0,24 0,0 0,-24 0,24 0,0 0,0 0,0 24,-24-24,24 0,-24 0,24 0,0 0,-23 0,23 0,-24 24,0-24,24 0,-24 0,0 0,24 24,-23-24,-25 0,48 0,-48 24,48-24,0 0,-24 0,1 0,23 0,-24 0,0 0,24 0,-24 23,24-23,0 0,-24 0,24 0,-23 0,-1 0,24 0,-24 0,24 0,-24 0,24 0,0 0,-24 0,24 0,0 0,-23 0,23 0,-24 0,24 0,-24 0,24 0,0 0,-24 0,24 0,0 0,-24 0,24 0,0 0,0 0,-24 0,24 0,0 0,-23 0,23 0,0-23,0 23,-24 0,24 0,0 0,0 0,0 0,0 0,-24 0,24 0,0 0,0-24,-24 24,24 0,0 0,0 0,0 0,-24 0,24 0,0 0,0 0,0 0,-23 0,23 0,0 0,0 0,0 0,-24 0,24 0,0 0,0 0,-24-24,24 24,0 0,0 0,0 0,-24 0,24 0,0 0,0 0,-24 0,24 0</inkml:trace>
</inkml:ink>
</file>

<file path=ppt/ink/ink3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2-25T22:23:59.34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1548 87,'0'0,"0"0,0 0,-24 0,24 0,0 0,-24 0,24 0,0 0,0 0,-24 0,1 0,-1 0,24 0,-24 0,0 0,0 0,0 0,-23 0,23 0,0 0,-23 0,23 0,0 0,0 0,0 0,1 0,-25-24,24 24,-24 0,25 0,-25 0,48 0,-24 0,0-24,1 24,-1 0,0 0,0 0,0 0,24 0,-23 0,-1-23,0 23,24 0,-24 0,0 0,0 0,24 0,-23 0,23 0,0 0,-24 0,24 0,-24 0,24 0,-24 0,24 0,-24 0,24 0,-23 0,23 0,-24 0,0 0,0 0,24 0,0 0,0 0,-24 0,1 0,23 0,-24 0,24 0,-24 0,24 0,-24 0,0 0,24 0,-24 0,24 0,0 0,-23 0,-1 0,24 0,-24 0,24 0,0 0,-24 0,24 0,0 0,-24 0,24 0,-23 0,23 0,0 0,0 23,-24-23,24 0,0 0,0 0,-24 0,24 0,0 0,0 0</inkml:trace>
</inkml:ink>
</file>

<file path=ppt/ink/ink3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2-25T22:24:21.308"/>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927 97,'0'0,"0"0,0 0,0 0,0 0,0 0,0 0,-24 0,24 0,0 0,0 0,-23 0,23 0,0 0,-24 0,24 0,0 0,-24 0,24 0,0 0,-24 0,24 0,0 0,-24 0,24 0,0 0,-23 0,23 0,-24 0,24 0,-24 0,24 0,0 0,-24 0,24 0,-24 0,24 0,0 0,-24 0,24 0,-23 0,23 0,-24 0,24 0,-24 0,24 0,-24 0,24 0,-24 0,24-23,-23 23,23 0,-24 0,0 0,24 0,-24 0,0-24,1 24,-1 0,0 0,0 0,24 0,-24-24,0 24,1 0,-1 0,24 0,0-24,-24 24,24 0,-24 0,24 0,-24 0,1 0,23 0,0 0,-24 0,24 0,0 0,0 0,-24 0,24 0,0 0,-24 0,24 0,0 0,0 0,-24 0,24 0,0 0,0 0,0 0,-23 0</inkml:trace>
</inkml:ink>
</file>

<file path=ppt/ink/ink3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2-25T22:24:25.667"/>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1452-1,'0'0,"0"0,0 0,0 0,0 0,0 0,0 0,-23 0,23 0,0 0,0 0,-24 0,24 0,0 0,0 0,0 0,-24 0,24 0,0 0,0 0,-24 0,24 0,0 0,0 0,-24 0,24 0,0 0,0 0,-23 0,23 0,0 0,0 0,0 0,-24 0,24 0,0 0,-24 24,24-24,0 0,-24 0,24 0,-24 0,24 0,0 0,-23 0,23 0,-24 0,24 0,-24 0,0 0,24 0,0 24,-24-24,24 0,-24 0,24 0,-23 0,23 0,-24 0,24 0,-24 0,24 0,-24 0,24 23,-24-23,24 0,-23 0,23 0,-24 0,0 0,24 0,-24 24,24-24,-24 0,24 0,-23 0,23 0,-24 0,0 0,24 0,-24 0,24 0,-24 0,24 0,-24 0,24 0,-23 0,23 0,0 0,-24 0,24 0,-24 0,24 0,0 0,-24 0,24 0,0 0,-24 0,24 0,0 0,-23 0,23 0,-24 0,24 0,0 0,-24 0,24 0,0 0,-24 0,24 0,0 0,-24 0,24 0,0 0,0 0,0 0,-23 0,23 0,-24 0,24 0,0 0,0 0,-24 0,24 0,-24 0,24 0,0 0,-24 0,24 0,0 0,0 0,-24 0,24 0,0 0,-23 0,23 0,0 0,0 0,-24 0,24 0,-24 0,24 0,0 0,0 0,-24 0,24 0,0 0,-24 0,24 0,0 0,0 0,-23 0,23 0,0-24,-24 24,24 0,0 0,-24 0,24 0,0 0,0 0,-24 0,24 0,0 0,-24 0,24 0,0 0,0 0,0 0,-23 0,23 0,0 0,0 0,-24 0,24 0,0 0,0 0,0-23,-24 23,24 0</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2:04.698"/>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63,'0'0,"0"0,0-24,0 24,0 0,24 0,-24 0,0 0,0 0,24 0,-24 0,0 0,0 0,24 0,0 0,-24 0,0 0,0 0,23 0,-23 0,24 0,-24 0,24 0,-24 0,24 0,-24 0,24 0,-24 0,24 0,-24 0,23-23,-23 23,24 0,-24 0,0 0,0 0,24 0,-24 0,0 0,24 0,-24 0,24 0,-24 0,0 0,0 0,23 0,-23 0,0 0,0 0,24 0,-24 0,0 0,0 0,24 0,-24 0,0 0,0 0,24 0,-24 0,0 0,0 0,0 0,24 0,-24 0,0 0,0 0,23 0,-23 0,0 0,0 0,0 0,24 0,-24 0,0 0,24 0,-24 0,0 0,0 0,24 0,-24 0,0 0,24 0,-24 0,0 0,0 0,24 0,-24 0,0 0,0 0,0 0,23 0,-23 0,0 0,0 0,24 0,-24 0,0 0,0 0,0 0,24 0,-24 0</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2:23.266"/>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2:23.492"/>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61,'0'0,"24"0,-24 0,0 0,0 0,0 0,24 0,-24 0,0 0,0 0,23 0,-23 0,0 0,24 0,-24 0,0 0,0 0,24 0,-24 0,0 0,0 0,24 0,-24 0,0 0,24 0,-1 0,-23 0,0 0,0 0,24 0,-24 0,24 0,0 0,-24 0,24 0,0 0,-1 0,-23 0,24 0,0 0,0 0,-24 0,24 0,-1 0,-23 0,0 0,24 0,0 0,-24 0,0 0,24 0,-24 0,0 0,24 0,-1 0,-23 0,0 0,0 0,24 0,-24 0,0 0,24 0,-24 0,0 0,24 0,-24-24,24 24,-24 0,24 0,-24 0,23 0,-23 0,24 0,-24 0,24 0,-24 0,24 0,0 0,-24 0,23 0,-23 0,0 0,24 0,-24 0,0 0,0 0,24 0,-24 0,0 0,24 0,-24 0,24 0,-24 0,23 0,-23 0,0 0,0 0,24-24,-24 24,0 0,24 0,-24 0,0 0,0 0,24 0,-24 0,24 0,-24 0,0 0,0 0,24 0,-24 0,0 0,23 0,-23 0,0 0,24 0,-24 0,0 0,24 0,-24 0,0 0,0 0,24 0,-24 0,0 0,24 0,-24 0,0 0,0 0,0 0,23 0,-23 0,0 0,0 0,24 0,-24 0,0 0,0 0,24 0,-24 0,0 0,0 0,24 0,-24 0,0 0,0 0</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2:31.158"/>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0,'0'0,"0"0,0 0,0 0,24 0,-24 0,0 0,0 0,24 0,-24 0,0 0,0 0,24 0,-24 0,0 0,0 0,0 0,23 0,-23 0,0 0,24 0,-24 0,0 0,24 0,-24 0,0 0,24 0,-24 0,0 0,24 0,-24 0,0 0,23 0,-23 0,0 0,24 0,-24 0,0 0,0 0,24 0,-24 0,0 0,24 0,-24 0,0 0,24 0,-24 0,0 0,23 0,-23 0,0 0,24 0,-24 0,0 0,24 0,-24 0,0 0,24 0,-24 0,0 0,0 0,24 0,-24 0,0 0,0 0,24 0,-24 0,0 0,23 0,-23 0,0 0,24 0,-24 0,0 0,0 0,0 0,24 0,-24 0,0 0,0 0,24 0,-24 0,0 0,0 0,24 0</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2:37.948"/>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0-1,'0'0,"0"0,0 0,0 0,0 0,24 0,-24 0,0 0,24 0,-24 0,24 0,-24 0,23 0,1 0,-24 0,24 0,0 0,0 0,-24 0,0 0,23 0,1 0,-24 0,24 0,-24 0,24 0,-24 0,0 0,24 0,-24 0,23 0,-23 0,0 0,24 0,-24 0,24 0,-24 0,24 0,-24 0,24 0,-24 0,0 0,24 0,-24 0,0 0,0 0,23 0,-23 0,0 0,24 0,-24 0,0 0,0 0,24 0,-24 0,0 0,0 0,0 0,24 0,-24 0,0 0,0 0,24 0,-24 0,0 0</inkml:trace>
</inkml:ink>
</file>

<file path=ppt/ink/ink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4-03-01T21:22:42.958"/>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24,'0'0,"0"0,24 0,-24 0,0 0,0 0,24 0,-24 0,0 0,0 0,24 0,-24 0,0 0,0 0,0 0,0 0,23 0,-23 0,0 0,24 0,-24 0,0 0,0 0,24 0,-24 0,0 0,0 0,0 0,24 0,-24 0,0 0,0 0,24 0,-24 0,0 0,0 0,23 0,-23 0,0 0,0 0,24 0,-24 0,0 0,0 0,0 0,24 0,-24 0,0 0,0 0,24 0,-24 0,0 0,0 0,24 0,-24 0,0 0,0 0,0 0,0 0,23 0,-23 0,0 0,0 0,0 0,24 0,-24 0,0 0,0 0,24 0,-24 0,0 0,0 0,0 0,24-24,-24 24,0 0,0 0,0 0,24 0,-24 0,0 0,0 0,24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D5549DE-8AE3-444D-A189-6E80236E866A}" type="datetimeFigureOut">
              <a:rPr lang="en-US"/>
              <a:pPr>
                <a:defRPr/>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955AA55-2A23-497D-B769-90E3A1998814}" type="slidenum">
              <a:rPr lang="en-US"/>
              <a:pPr>
                <a:defRPr/>
              </a:pPr>
              <a:t>‹#›</a:t>
            </a:fld>
            <a:endParaRPr lang="en-US"/>
          </a:p>
        </p:txBody>
      </p:sp>
    </p:spTree>
    <p:extLst>
      <p:ext uri="{BB962C8B-B14F-4D97-AF65-F5344CB8AC3E}">
        <p14:creationId xmlns:p14="http://schemas.microsoft.com/office/powerpoint/2010/main" val="27980670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sl-SI" smtClean="0"/>
              <a:t>Str.39 – II// Še vedno pri nas več razlik skupaj pojasnimo z SES kot v OECD – to bi morali spremeniti, izboljšati!!</a:t>
            </a: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F89E29-2CBF-46F9-A521-504FAD5F69E3}"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3345998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sl-SI" smtClean="0"/>
              <a:t>16 milion – 2008 – today 24.5 febrauary 2012</a:t>
            </a:r>
            <a:endParaRPr lang="en-GB"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9B37C1-A85B-4EE2-B9EA-135D1358B9B6}"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1302128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defTabSz="457200">
              <a:spcBef>
                <a:spcPct val="0"/>
              </a:spcBef>
            </a:pPr>
            <a:r>
              <a:rPr lang="en-GB" smtClean="0"/>
              <a:t>Irrespective of differences in designations, a </a:t>
            </a:r>
            <a:r>
              <a:rPr lang="en-GB" i="1" smtClean="0"/>
              <a:t>precarious</a:t>
            </a:r>
            <a:r>
              <a:rPr lang="en-GB" smtClean="0"/>
              <a:t>-uncertain wage employment relationship, shorter and longer periods of unemployment, changes of employment and early retirement all demand and are already establishing new relationships between the rights of people and their employment. Sooner rather than later, the pressure of young generations on posts will force new reflections.</a:t>
            </a:r>
          </a:p>
          <a:p>
            <a:pPr defTabSz="457200">
              <a:spcBef>
                <a:spcPct val="0"/>
              </a:spcBef>
            </a:pPr>
            <a:r>
              <a:rPr lang="sl-SI" smtClean="0"/>
              <a:t>AMD THERE IS A POSIBILITY THAT: </a:t>
            </a:r>
            <a:r>
              <a:rPr lang="en-GB" smtClean="0"/>
              <a:t>Deliberations on fairness and eligibility in contemporary societies demand new reflection on the distribution of working time. Families and individuals will, on the one hand, demand work, while, on the other hand, they will get more free time for themselves and for the people around them, as well as for their children’s education.</a:t>
            </a:r>
          </a:p>
          <a:p>
            <a:pPr defTabSz="457200">
              <a:spcBef>
                <a:spcPct val="0"/>
              </a:spcBef>
            </a:pPr>
            <a:endParaRPr lang="en-GB"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7A6F89-E146-40D3-93E4-910FEB8E06CB}"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1259091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5945F09B-8B8E-439F-A8EA-44E8AD9783BE}" type="datetime1">
              <a:rPr lang="sl-SI"/>
              <a:pPr>
                <a:defRPr/>
              </a:pPr>
              <a:t>10.3.2014</a:t>
            </a:fld>
            <a:endParaRPr lang="en-US"/>
          </a:p>
        </p:txBody>
      </p:sp>
      <p:sp>
        <p:nvSpPr>
          <p:cNvPr id="12" name="Footer Placeholder 16"/>
          <p:cNvSpPr>
            <a:spLocks noGrp="1"/>
          </p:cNvSpPr>
          <p:nvPr>
            <p:ph type="ftr" sz="quarter" idx="11"/>
          </p:nvPr>
        </p:nvSpPr>
        <p:spPr/>
        <p:txBody>
          <a:bodyPr/>
          <a:lstStyle>
            <a:lvl1pPr>
              <a:defRPr/>
            </a:lvl1pPr>
          </a:lstStyle>
          <a:p>
            <a:pPr>
              <a:defRPr/>
            </a:pPr>
            <a:r>
              <a:rPr lang="en-US"/>
              <a:t>Slavko Gaber - CEPS-PEF-Univerza v Ljubljani</a:t>
            </a:r>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51F66107-FDD9-4850-B098-F7974AEA5B1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2FBA0B5-EED9-4EC8-897B-86ACCF1F8F0E}" type="datetime1">
              <a:rPr lang="sl-SI"/>
              <a:pPr>
                <a:defRPr/>
              </a:pPr>
              <a:t>10.3.2014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Slavko Gaber - CEPS-PEF-Univerza v Ljubljani</a:t>
            </a:r>
          </a:p>
        </p:txBody>
      </p:sp>
      <p:sp>
        <p:nvSpPr>
          <p:cNvPr id="6" name="Slide Number Placeholder 22"/>
          <p:cNvSpPr>
            <a:spLocks noGrp="1"/>
          </p:cNvSpPr>
          <p:nvPr>
            <p:ph type="sldNum" sz="quarter" idx="12"/>
          </p:nvPr>
        </p:nvSpPr>
        <p:spPr/>
        <p:txBody>
          <a:bodyPr/>
          <a:lstStyle>
            <a:lvl1pPr>
              <a:defRPr/>
            </a:lvl1pPr>
          </a:lstStyle>
          <a:p>
            <a:pPr>
              <a:defRPr/>
            </a:pPr>
            <a:fld id="{2098F5AA-AA8E-4310-9877-A8AC224D1EF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26A1EB0-9007-47B6-9287-306C0FCB0BF7}" type="datetime1">
              <a:rPr lang="sl-SI"/>
              <a:pPr>
                <a:defRPr/>
              </a:pPr>
              <a:t>10.3.2014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Slavko Gaber - CEPS-PEF-Univerza v Ljubljani</a:t>
            </a:r>
          </a:p>
        </p:txBody>
      </p:sp>
      <p:sp>
        <p:nvSpPr>
          <p:cNvPr id="6" name="Slide Number Placeholder 22"/>
          <p:cNvSpPr>
            <a:spLocks noGrp="1"/>
          </p:cNvSpPr>
          <p:nvPr>
            <p:ph type="sldNum" sz="quarter" idx="12"/>
          </p:nvPr>
        </p:nvSpPr>
        <p:spPr/>
        <p:txBody>
          <a:bodyPr/>
          <a:lstStyle>
            <a:lvl1pPr>
              <a:defRPr/>
            </a:lvl1pPr>
          </a:lstStyle>
          <a:p>
            <a:pPr>
              <a:defRPr/>
            </a:pPr>
            <a:fld id="{2A134A40-9DAC-4F35-9F1B-58E4D1EA1C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BD1B025-C896-4356-8A99-F63E635CB297}" type="datetime1">
              <a:rPr lang="sl-SI"/>
              <a:pPr>
                <a:defRPr/>
              </a:pPr>
              <a:t>10.3.2014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Slavko Gaber - CEPS-PEF-Univerza v Ljubljani</a:t>
            </a:r>
          </a:p>
        </p:txBody>
      </p:sp>
      <p:sp>
        <p:nvSpPr>
          <p:cNvPr id="6" name="Slide Number Placeholder 22"/>
          <p:cNvSpPr>
            <a:spLocks noGrp="1"/>
          </p:cNvSpPr>
          <p:nvPr>
            <p:ph type="sldNum" sz="quarter" idx="12"/>
          </p:nvPr>
        </p:nvSpPr>
        <p:spPr/>
        <p:txBody>
          <a:bodyPr/>
          <a:lstStyle>
            <a:lvl1pPr>
              <a:defRPr/>
            </a:lvl1pPr>
          </a:lstStyle>
          <a:p>
            <a:pPr>
              <a:defRPr/>
            </a:pPr>
            <a:fld id="{A9059ED6-EA16-4274-8266-6D77CAFB4A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8A4F5056-27BD-4A41-B620-97163FF655BA}" type="datetime1">
              <a:rPr lang="sl-SI"/>
              <a:pPr>
                <a:defRPr/>
              </a:pPr>
              <a:t>10.3.2014</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a:t>Slavko Gaber - CEPS-PEF-Univerza v Ljubljani</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80DB2D89-F154-4039-A0F7-0407021AF19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9953862-4994-4BDE-8362-2E0A1359C501}" type="datetime1">
              <a:rPr lang="sl-SI"/>
              <a:pPr>
                <a:defRPr/>
              </a:pPr>
              <a:t>10.3.2014</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Slavko Gaber - CEPS-PEF-Univerza v Ljubljani</a:t>
            </a:r>
          </a:p>
        </p:txBody>
      </p:sp>
      <p:sp>
        <p:nvSpPr>
          <p:cNvPr id="7" name="Slide Number Placeholder 22"/>
          <p:cNvSpPr>
            <a:spLocks noGrp="1"/>
          </p:cNvSpPr>
          <p:nvPr>
            <p:ph type="sldNum" sz="quarter" idx="12"/>
          </p:nvPr>
        </p:nvSpPr>
        <p:spPr/>
        <p:txBody>
          <a:bodyPr/>
          <a:lstStyle>
            <a:lvl1pPr>
              <a:defRPr/>
            </a:lvl1pPr>
          </a:lstStyle>
          <a:p>
            <a:pPr>
              <a:defRPr/>
            </a:pPr>
            <a:fld id="{1C58A87C-E2B8-4228-A240-26FD53C1C3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28DBD431-54F7-4207-855A-E1368D0ED88E}" type="datetime1">
              <a:rPr lang="sl-SI"/>
              <a:pPr>
                <a:defRPr/>
              </a:pPr>
              <a:t>10.3.2014</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Slavko Gaber - CEPS-PEF-Univerza v Ljubljani</a:t>
            </a:r>
          </a:p>
        </p:txBody>
      </p:sp>
      <p:sp>
        <p:nvSpPr>
          <p:cNvPr id="9" name="Slide Number Placeholder 22"/>
          <p:cNvSpPr>
            <a:spLocks noGrp="1"/>
          </p:cNvSpPr>
          <p:nvPr>
            <p:ph type="sldNum" sz="quarter" idx="12"/>
          </p:nvPr>
        </p:nvSpPr>
        <p:spPr/>
        <p:txBody>
          <a:bodyPr/>
          <a:lstStyle>
            <a:lvl1pPr>
              <a:defRPr/>
            </a:lvl1pPr>
          </a:lstStyle>
          <a:p>
            <a:pPr>
              <a:defRPr/>
            </a:pPr>
            <a:fld id="{728FD8A6-806B-4D5C-9EE5-A4817904AAD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653C8D7-47B1-4246-BAF2-26D49F449D23}" type="datetime1">
              <a:rPr lang="sl-SI"/>
              <a:pPr>
                <a:defRPr/>
              </a:pPr>
              <a:t>10.3.2014</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Slavko Gaber - CEPS-PEF-Univerza v Ljubljani</a:t>
            </a:r>
          </a:p>
        </p:txBody>
      </p:sp>
      <p:sp>
        <p:nvSpPr>
          <p:cNvPr id="5" name="Slide Number Placeholder 22"/>
          <p:cNvSpPr>
            <a:spLocks noGrp="1"/>
          </p:cNvSpPr>
          <p:nvPr>
            <p:ph type="sldNum" sz="quarter" idx="12"/>
          </p:nvPr>
        </p:nvSpPr>
        <p:spPr/>
        <p:txBody>
          <a:bodyPr/>
          <a:lstStyle>
            <a:lvl1pPr>
              <a:defRPr/>
            </a:lvl1pPr>
          </a:lstStyle>
          <a:p>
            <a:pPr>
              <a:defRPr/>
            </a:pPr>
            <a:fld id="{06901932-C41D-4C7B-8333-AD5BB09B60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54DF50A-CF73-4054-914B-1734A5A9A605}" type="datetime1">
              <a:rPr lang="sl-SI"/>
              <a:pPr>
                <a:defRPr/>
              </a:pPr>
              <a:t>10.3.2014</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Slavko Gaber - CEPS-PEF-Univerza v Ljubljani</a:t>
            </a:r>
          </a:p>
        </p:txBody>
      </p:sp>
      <p:sp>
        <p:nvSpPr>
          <p:cNvPr id="4" name="Slide Number Placeholder 22"/>
          <p:cNvSpPr>
            <a:spLocks noGrp="1"/>
          </p:cNvSpPr>
          <p:nvPr>
            <p:ph type="sldNum" sz="quarter" idx="12"/>
          </p:nvPr>
        </p:nvSpPr>
        <p:spPr/>
        <p:txBody>
          <a:bodyPr/>
          <a:lstStyle>
            <a:lvl1pPr>
              <a:defRPr/>
            </a:lvl1pPr>
          </a:lstStyle>
          <a:p>
            <a:pPr>
              <a:defRPr/>
            </a:pPr>
            <a:fld id="{75685755-3DE6-4BDA-AC5E-F1154F81C8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FD2A7926-10B1-466A-86C2-91B3C1CE7165}" type="datetime1">
              <a:rPr lang="sl-SI"/>
              <a:pPr>
                <a:defRPr/>
              </a:pPr>
              <a:t>10.3.2014</a:t>
            </a:fld>
            <a:endParaRPr lang="en-US"/>
          </a:p>
        </p:txBody>
      </p:sp>
      <p:sp>
        <p:nvSpPr>
          <p:cNvPr id="8" name="Footer Placeholder 5"/>
          <p:cNvSpPr>
            <a:spLocks noGrp="1"/>
          </p:cNvSpPr>
          <p:nvPr>
            <p:ph type="ftr" sz="quarter" idx="11"/>
          </p:nvPr>
        </p:nvSpPr>
        <p:spPr/>
        <p:txBody>
          <a:bodyPr/>
          <a:lstStyle>
            <a:lvl1pPr>
              <a:defRPr/>
            </a:lvl1pPr>
          </a:lstStyle>
          <a:p>
            <a:pPr>
              <a:defRPr/>
            </a:pPr>
            <a:r>
              <a:rPr lang="en-US"/>
              <a:t>Slavko Gaber - CEPS-PEF-Univerza v Ljubljani</a:t>
            </a:r>
          </a:p>
        </p:txBody>
      </p:sp>
      <p:sp>
        <p:nvSpPr>
          <p:cNvPr id="9" name="Slide Number Placeholder 6"/>
          <p:cNvSpPr>
            <a:spLocks noGrp="1"/>
          </p:cNvSpPr>
          <p:nvPr>
            <p:ph type="sldNum" sz="quarter" idx="12"/>
          </p:nvPr>
        </p:nvSpPr>
        <p:spPr/>
        <p:txBody>
          <a:bodyPr/>
          <a:lstStyle>
            <a:lvl1pPr>
              <a:defRPr/>
            </a:lvl1pPr>
          </a:lstStyle>
          <a:p>
            <a:pPr>
              <a:defRPr/>
            </a:pPr>
            <a:fld id="{ADAC8F7F-8BAF-4468-A4C3-38D03A7EC0B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C30B558B-F687-44C2-81F9-5E9D61CB62E2}" type="datetime1">
              <a:rPr lang="sl-SI"/>
              <a:pPr>
                <a:defRPr/>
              </a:pPr>
              <a:t>10.3.2014</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a:t>Slavko Gaber - CEPS-PEF-Univerza v Ljubljani</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CBD1CF7D-0464-4071-8748-7F147075DB3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86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3686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C1341153-21B1-4457-AA69-253468CB146D}" type="datetime1">
              <a:rPr lang="sl-SI"/>
              <a:pPr>
                <a:defRPr/>
              </a:pPr>
              <a:t>10.3.2014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smtClean="0">
                <a:solidFill>
                  <a:schemeClr val="tx2"/>
                </a:solidFill>
                <a:latin typeface="+mn-lt"/>
              </a:defRPr>
            </a:lvl1pPr>
          </a:lstStyle>
          <a:p>
            <a:pPr>
              <a:defRPr/>
            </a:pPr>
            <a:r>
              <a:rPr lang="en-US"/>
              <a:t>Slavko Gaber - CEPS-PEF-Univerza v Ljubljani</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6E9FD01D-FC3D-42F4-BE26-5FC1DC698BD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hf hdr="0"/>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customXml" Target="../ink/ink15.xml"/><Relationship Id="rId3" Type="http://schemas.openxmlformats.org/officeDocument/2006/relationships/image" Target="../media/image4.png"/><Relationship Id="rId7" Type="http://schemas.openxmlformats.org/officeDocument/2006/relationships/image" Target="../media/image16.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ustomXml" Target="../ink/ink14.xml"/><Relationship Id="rId11" Type="http://schemas.openxmlformats.org/officeDocument/2006/relationships/image" Target="../media/image18.emf"/><Relationship Id="rId5" Type="http://schemas.openxmlformats.org/officeDocument/2006/relationships/image" Target="../media/image15.emf"/><Relationship Id="rId10" Type="http://schemas.openxmlformats.org/officeDocument/2006/relationships/customXml" Target="../ink/ink16.xml"/><Relationship Id="rId4" Type="http://schemas.openxmlformats.org/officeDocument/2006/relationships/customXml" Target="../ink/ink13.xml"/><Relationship Id="rId9" Type="http://schemas.openxmlformats.org/officeDocument/2006/relationships/image" Target="../media/image1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23.emf"/><Relationship Id="rId13" Type="http://schemas.openxmlformats.org/officeDocument/2006/relationships/customXml" Target="../ink/ink22.xml"/><Relationship Id="rId18" Type="http://schemas.openxmlformats.org/officeDocument/2006/relationships/image" Target="../media/image28.emf"/><Relationship Id="rId26" Type="http://schemas.openxmlformats.org/officeDocument/2006/relationships/image" Target="../media/image32.emf"/><Relationship Id="rId3" Type="http://schemas.openxmlformats.org/officeDocument/2006/relationships/customXml" Target="../ink/ink17.xml"/><Relationship Id="rId21" Type="http://schemas.openxmlformats.org/officeDocument/2006/relationships/customXml" Target="../ink/ink26.xml"/><Relationship Id="rId34" Type="http://schemas.openxmlformats.org/officeDocument/2006/relationships/image" Target="../media/image36.emf"/><Relationship Id="rId7" Type="http://schemas.openxmlformats.org/officeDocument/2006/relationships/customXml" Target="../ink/ink19.xml"/><Relationship Id="rId12" Type="http://schemas.openxmlformats.org/officeDocument/2006/relationships/image" Target="../media/image25.emf"/><Relationship Id="rId17" Type="http://schemas.openxmlformats.org/officeDocument/2006/relationships/customXml" Target="../ink/ink24.xml"/><Relationship Id="rId25" Type="http://schemas.openxmlformats.org/officeDocument/2006/relationships/customXml" Target="../ink/ink28.xml"/><Relationship Id="rId33" Type="http://schemas.openxmlformats.org/officeDocument/2006/relationships/customXml" Target="../ink/ink32.xml"/><Relationship Id="rId2" Type="http://schemas.openxmlformats.org/officeDocument/2006/relationships/image" Target="../media/image6.png"/><Relationship Id="rId16" Type="http://schemas.openxmlformats.org/officeDocument/2006/relationships/image" Target="../media/image27.emf"/><Relationship Id="rId20" Type="http://schemas.openxmlformats.org/officeDocument/2006/relationships/image" Target="../media/image29.emf"/><Relationship Id="rId29" Type="http://schemas.openxmlformats.org/officeDocument/2006/relationships/customXml" Target="../ink/ink30.xml"/><Relationship Id="rId1" Type="http://schemas.openxmlformats.org/officeDocument/2006/relationships/slideLayout" Target="../slideLayouts/slideLayout2.xml"/><Relationship Id="rId6" Type="http://schemas.openxmlformats.org/officeDocument/2006/relationships/image" Target="../media/image22.emf"/><Relationship Id="rId11" Type="http://schemas.openxmlformats.org/officeDocument/2006/relationships/customXml" Target="../ink/ink21.xml"/><Relationship Id="rId24" Type="http://schemas.openxmlformats.org/officeDocument/2006/relationships/image" Target="../media/image31.emf"/><Relationship Id="rId32" Type="http://schemas.openxmlformats.org/officeDocument/2006/relationships/image" Target="../media/image35.emf"/><Relationship Id="rId5" Type="http://schemas.openxmlformats.org/officeDocument/2006/relationships/customXml" Target="../ink/ink18.xml"/><Relationship Id="rId15" Type="http://schemas.openxmlformats.org/officeDocument/2006/relationships/customXml" Target="../ink/ink23.xml"/><Relationship Id="rId23" Type="http://schemas.openxmlformats.org/officeDocument/2006/relationships/customXml" Target="../ink/ink27.xml"/><Relationship Id="rId28" Type="http://schemas.openxmlformats.org/officeDocument/2006/relationships/image" Target="../media/image33.emf"/><Relationship Id="rId36" Type="http://schemas.openxmlformats.org/officeDocument/2006/relationships/image" Target="../media/image37.emf"/><Relationship Id="rId10" Type="http://schemas.openxmlformats.org/officeDocument/2006/relationships/image" Target="../media/image24.emf"/><Relationship Id="rId19" Type="http://schemas.openxmlformats.org/officeDocument/2006/relationships/customXml" Target="../ink/ink25.xml"/><Relationship Id="rId31" Type="http://schemas.openxmlformats.org/officeDocument/2006/relationships/customXml" Target="../ink/ink31.xml"/><Relationship Id="rId4" Type="http://schemas.openxmlformats.org/officeDocument/2006/relationships/image" Target="../media/image21.emf"/><Relationship Id="rId9" Type="http://schemas.openxmlformats.org/officeDocument/2006/relationships/customXml" Target="../ink/ink20.xml"/><Relationship Id="rId14" Type="http://schemas.openxmlformats.org/officeDocument/2006/relationships/image" Target="../media/image26.emf"/><Relationship Id="rId22" Type="http://schemas.openxmlformats.org/officeDocument/2006/relationships/image" Target="../media/image30.emf"/><Relationship Id="rId27" Type="http://schemas.openxmlformats.org/officeDocument/2006/relationships/customXml" Target="../ink/ink29.xml"/><Relationship Id="rId30" Type="http://schemas.openxmlformats.org/officeDocument/2006/relationships/image" Target="../media/image34.emf"/><Relationship Id="rId35" Type="http://schemas.openxmlformats.org/officeDocument/2006/relationships/customXml" Target="../ink/ink3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customXml" Target="../ink/ink6.xml"/><Relationship Id="rId18" Type="http://schemas.openxmlformats.org/officeDocument/2006/relationships/customXml" Target="../ink/ink9.xml"/><Relationship Id="rId3" Type="http://schemas.openxmlformats.org/officeDocument/2006/relationships/customXml" Target="../ink/ink1.xml"/><Relationship Id="rId21" Type="http://schemas.openxmlformats.org/officeDocument/2006/relationships/image" Target="../media/image11.emf"/><Relationship Id="rId7" Type="http://schemas.openxmlformats.org/officeDocument/2006/relationships/customXml" Target="../ink/ink3.xml"/><Relationship Id="rId12" Type="http://schemas.openxmlformats.org/officeDocument/2006/relationships/image" Target="../media/image7.emf"/><Relationship Id="rId17" Type="http://schemas.openxmlformats.org/officeDocument/2006/relationships/customXml" Target="../ink/ink8.xml"/><Relationship Id="rId25" Type="http://schemas.openxmlformats.org/officeDocument/2006/relationships/image" Target="../media/image13.emf"/><Relationship Id="rId2" Type="http://schemas.openxmlformats.org/officeDocument/2006/relationships/image" Target="../media/image3.png"/><Relationship Id="rId16" Type="http://schemas.openxmlformats.org/officeDocument/2006/relationships/image" Target="../media/image9.emf"/><Relationship Id="rId20"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image" Target="../media/image4.emf"/><Relationship Id="rId11" Type="http://schemas.openxmlformats.org/officeDocument/2006/relationships/customXml" Target="../ink/ink5.xml"/><Relationship Id="rId24" Type="http://schemas.openxmlformats.org/officeDocument/2006/relationships/customXml" Target="../ink/ink12.xml"/><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image" Target="../media/image12.emf"/><Relationship Id="rId10" Type="http://schemas.openxmlformats.org/officeDocument/2006/relationships/image" Target="../media/image6.emf"/><Relationship Id="rId19" Type="http://schemas.openxmlformats.org/officeDocument/2006/relationships/image" Target="../media/image10.emf"/><Relationship Id="rId4" Type="http://schemas.openxmlformats.org/officeDocument/2006/relationships/image" Target="../media/image3.emf"/><Relationship Id="rId9" Type="http://schemas.openxmlformats.org/officeDocument/2006/relationships/customXml" Target="../ink/ink4.xml"/><Relationship Id="rId14" Type="http://schemas.openxmlformats.org/officeDocument/2006/relationships/image" Target="../media/image8.emf"/><Relationship Id="rId22" Type="http://schemas.openxmlformats.org/officeDocument/2006/relationships/customXml" Target="../ink/ink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sz="quarter" idx="1"/>
          </p:nvPr>
        </p:nvSpPr>
        <p:spPr/>
        <p:txBody>
          <a:bodyPr/>
          <a:lstStyle/>
          <a:p>
            <a:endParaRPr lang="sl-SI"/>
          </a:p>
        </p:txBody>
      </p:sp>
      <p:sp>
        <p:nvSpPr>
          <p:cNvPr id="4" name="Označba mesta datuma 3"/>
          <p:cNvSpPr>
            <a:spLocks noGrp="1"/>
          </p:cNvSpPr>
          <p:nvPr>
            <p:ph type="dt" sz="half" idx="10"/>
          </p:nvPr>
        </p:nvSpPr>
        <p:spPr/>
        <p:txBody>
          <a:bodyPr/>
          <a:lstStyle/>
          <a:p>
            <a:pPr>
              <a:defRPr/>
            </a:pPr>
            <a:fld id="{DBD1B025-C896-4356-8A99-F63E635CB297}" type="datetime1">
              <a:rPr lang="sl-SI" smtClean="0"/>
              <a:pPr>
                <a:defRPr/>
              </a:pPr>
              <a:t>10.3.2014</a:t>
            </a:fld>
            <a:endParaRPr lang="en-US"/>
          </a:p>
        </p:txBody>
      </p:sp>
      <p:sp>
        <p:nvSpPr>
          <p:cNvPr id="5" name="Označba mesta noge 4"/>
          <p:cNvSpPr>
            <a:spLocks noGrp="1"/>
          </p:cNvSpPr>
          <p:nvPr>
            <p:ph type="ftr" sz="quarter" idx="11"/>
          </p:nvPr>
        </p:nvSpPr>
        <p:spPr/>
        <p:txBody>
          <a:bodyPr/>
          <a:lstStyle/>
          <a:p>
            <a:pPr>
              <a:defRPr/>
            </a:pPr>
            <a:r>
              <a:rPr lang="en-US" smtClean="0"/>
              <a:t>Slavko Gaber - CEPS-PEF-Univerza v Ljubljani</a:t>
            </a:r>
            <a:endParaRPr lang="en-US"/>
          </a:p>
        </p:txBody>
      </p:sp>
      <p:sp>
        <p:nvSpPr>
          <p:cNvPr id="6" name="Označba mesta številke diapozitiva 5"/>
          <p:cNvSpPr>
            <a:spLocks noGrp="1"/>
          </p:cNvSpPr>
          <p:nvPr>
            <p:ph type="sldNum" sz="quarter" idx="12"/>
          </p:nvPr>
        </p:nvSpPr>
        <p:spPr/>
        <p:txBody>
          <a:bodyPr/>
          <a:lstStyle/>
          <a:p>
            <a:pPr>
              <a:defRPr/>
            </a:pPr>
            <a:fld id="{A9059ED6-EA16-4274-8266-6D77CAFB4A56}" type="slidenum">
              <a:rPr lang="en-US" smtClean="0"/>
              <a:pPr>
                <a:defRPr/>
              </a:pPr>
              <a:t>1</a:t>
            </a:fld>
            <a:endParaRPr lang="en-US"/>
          </a:p>
        </p:txBody>
      </p:sp>
      <p:pic>
        <p:nvPicPr>
          <p:cNvPr id="7" name="Slika 6"/>
          <p:cNvPicPr>
            <a:picLocks noChangeAspect="1"/>
          </p:cNvPicPr>
          <p:nvPr/>
        </p:nvPicPr>
        <p:blipFill>
          <a:blip r:embed="rId2"/>
          <a:stretch>
            <a:fillRect/>
          </a:stretch>
        </p:blipFill>
        <p:spPr>
          <a:xfrm>
            <a:off x="-397" y="-297"/>
            <a:ext cx="9144793" cy="6858594"/>
          </a:xfrm>
          <a:prstGeom prst="rect">
            <a:avLst/>
          </a:prstGeom>
        </p:spPr>
      </p:pic>
    </p:spTree>
    <p:extLst>
      <p:ext uri="{BB962C8B-B14F-4D97-AF65-F5344CB8AC3E}">
        <p14:creationId xmlns:p14="http://schemas.microsoft.com/office/powerpoint/2010/main" val="2822424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itle 1"/>
          <p:cNvSpPr>
            <a:spLocks noGrp="1"/>
          </p:cNvSpPr>
          <p:nvPr>
            <p:ph type="title"/>
          </p:nvPr>
        </p:nvSpPr>
        <p:spPr/>
        <p:txBody>
          <a:bodyPr/>
          <a:lstStyle/>
          <a:p>
            <a:endParaRPr lang="sl-SI" smtClean="0"/>
          </a:p>
        </p:txBody>
      </p:sp>
      <p:sp>
        <p:nvSpPr>
          <p:cNvPr id="21510" name="Date Placeholder 2"/>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29CCBE55-B49A-4B1C-AD9E-AE876E6A9FAF}" type="datetime1">
              <a:rPr lang="sl-SI"/>
              <a:pPr fontAlgn="base">
                <a:spcBef>
                  <a:spcPct val="0"/>
                </a:spcBef>
                <a:spcAft>
                  <a:spcPct val="0"/>
                </a:spcAft>
              </a:pPr>
              <a:t>10.3.2014</a:t>
            </a:fld>
            <a:endParaRPr lang="en-US"/>
          </a:p>
        </p:txBody>
      </p:sp>
      <p:sp>
        <p:nvSpPr>
          <p:cNvPr id="21511"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B72DB897-9A77-4767-B9D0-A218157ACEA7}" type="slidenum">
              <a:rPr lang="en-US"/>
              <a:pPr>
                <a:defRPr/>
              </a:pPr>
              <a:t>10</a:t>
            </a:fld>
            <a:endParaRPr lang="en-US"/>
          </a:p>
        </p:txBody>
      </p:sp>
      <p:pic>
        <p:nvPicPr>
          <p:cNvPr id="21513" name="Picture 2"/>
          <p:cNvPicPr>
            <a:picLocks noGrp="1" noChangeAspect="1" noChangeArrowheads="1"/>
          </p:cNvPicPr>
          <p:nvPr>
            <p:ph sz="quarter" idx="1"/>
          </p:nvPr>
        </p:nvPicPr>
        <p:blipFill>
          <a:blip r:embed="rId3" cstate="print"/>
          <a:srcRect/>
          <a:stretch>
            <a:fillRect/>
          </a:stretch>
        </p:blipFill>
        <p:spPr>
          <a:xfrm>
            <a:off x="0" y="115888"/>
            <a:ext cx="9144000" cy="6626225"/>
          </a:xfrm>
        </p:spPr>
      </p:pic>
      <mc:AlternateContent xmlns:mc="http://schemas.openxmlformats.org/markup-compatibility/2006" xmlns:p14="http://schemas.microsoft.com/office/powerpoint/2010/main">
        <mc:Choice Requires="p14">
          <p:contentPart p14:bwMode="auto" r:id="rId4">
            <p14:nvContentPartPr>
              <p14:cNvPr id="21505" name="Ink 1"/>
              <p14:cNvContentPartPr>
                <a14:cpLocks xmlns:a14="http://schemas.microsoft.com/office/drawing/2010/main" noRot="1" noChangeAspect="1" noEditPoints="1" noChangeArrowheads="1" noChangeShapeType="1"/>
              </p14:cNvContentPartPr>
              <p14:nvPr/>
            </p14:nvContentPartPr>
            <p14:xfrm>
              <a:off x="1525588" y="4664075"/>
              <a:ext cx="498475" cy="42863"/>
            </p14:xfrm>
          </p:contentPart>
        </mc:Choice>
        <mc:Fallback xmlns="">
          <p:pic>
            <p:nvPicPr>
              <p:cNvPr id="21505" name="Ink 1"/>
              <p:cNvPicPr>
                <a:picLocks noRot="1" noChangeAspect="1" noEditPoints="1" noChangeArrowheads="1" noChangeShapeType="1"/>
              </p:cNvPicPr>
              <p:nvPr/>
            </p:nvPicPr>
            <p:blipFill>
              <a:blip r:embed="rId5"/>
              <a:stretch>
                <a:fillRect/>
              </a:stretch>
            </p:blipFill>
            <p:spPr>
              <a:xfrm>
                <a:off x="1509718" y="4607354"/>
                <a:ext cx="530216" cy="156305"/>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1506" name="Ink 2"/>
              <p14:cNvContentPartPr>
                <a14:cpLocks xmlns:a14="http://schemas.microsoft.com/office/drawing/2010/main" noRot="1" noChangeAspect="1" noEditPoints="1" noChangeArrowheads="1" noChangeShapeType="1"/>
              </p14:cNvContentPartPr>
              <p14:nvPr/>
            </p14:nvContentPartPr>
            <p14:xfrm>
              <a:off x="2151063" y="4689475"/>
              <a:ext cx="1501775" cy="42863"/>
            </p14:xfrm>
          </p:contentPart>
        </mc:Choice>
        <mc:Fallback xmlns="">
          <p:pic>
            <p:nvPicPr>
              <p:cNvPr id="21506" name="Ink 2"/>
              <p:cNvPicPr>
                <a:picLocks noRot="1" noChangeAspect="1" noEditPoints="1" noChangeArrowheads="1" noChangeShapeType="1"/>
              </p:cNvPicPr>
              <p:nvPr/>
            </p:nvPicPr>
            <p:blipFill>
              <a:blip r:embed="rId7"/>
              <a:stretch>
                <a:fillRect/>
              </a:stretch>
            </p:blipFill>
            <p:spPr>
              <a:xfrm>
                <a:off x="2135209" y="4633177"/>
                <a:ext cx="1533482" cy="155458"/>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1507" name="Ink 3"/>
              <p14:cNvContentPartPr>
                <a14:cpLocks xmlns:a14="http://schemas.microsoft.com/office/drawing/2010/main" noRot="1" noChangeAspect="1" noEditPoints="1" noChangeArrowheads="1" noChangeShapeType="1"/>
              </p14:cNvContentPartPr>
              <p14:nvPr/>
            </p14:nvContentPartPr>
            <p14:xfrm>
              <a:off x="2135188" y="1963738"/>
              <a:ext cx="1954212" cy="33337"/>
            </p14:xfrm>
          </p:contentPart>
        </mc:Choice>
        <mc:Fallback xmlns="">
          <p:pic>
            <p:nvPicPr>
              <p:cNvPr id="21507" name="Ink 3"/>
              <p:cNvPicPr>
                <a:picLocks noRot="1" noChangeAspect="1" noEditPoints="1" noChangeArrowheads="1" noChangeShapeType="1"/>
              </p:cNvPicPr>
              <p:nvPr/>
            </p:nvPicPr>
            <p:blipFill>
              <a:blip r:embed="rId9"/>
              <a:stretch>
                <a:fillRect/>
              </a:stretch>
            </p:blipFill>
            <p:spPr>
              <a:xfrm>
                <a:off x="2119356" y="1913590"/>
                <a:ext cx="1985877" cy="133918"/>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1508" name="Ink 4"/>
              <p14:cNvContentPartPr>
                <a14:cpLocks xmlns:a14="http://schemas.microsoft.com/office/drawing/2010/main" noRot="1" noChangeAspect="1" noEditPoints="1" noChangeArrowheads="1" noChangeShapeType="1"/>
              </p14:cNvContentPartPr>
              <p14:nvPr/>
            </p14:nvContentPartPr>
            <p14:xfrm>
              <a:off x="1697038" y="1963738"/>
              <a:ext cx="284162" cy="42862"/>
            </p14:xfrm>
          </p:contentPart>
        </mc:Choice>
        <mc:Fallback xmlns="">
          <p:pic>
            <p:nvPicPr>
              <p:cNvPr id="21508" name="Ink 4"/>
              <p:cNvPicPr>
                <a:picLocks noRot="1" noChangeAspect="1" noEditPoints="1" noChangeArrowheads="1" noChangeShapeType="1"/>
              </p:cNvPicPr>
              <p:nvPr/>
            </p:nvPicPr>
            <p:blipFill>
              <a:blip r:embed="rId11"/>
              <a:stretch>
                <a:fillRect/>
              </a:stretch>
            </p:blipFill>
            <p:spPr>
              <a:xfrm>
                <a:off x="1681151" y="1901393"/>
                <a:ext cx="315936" cy="167906"/>
              </a:xfrm>
              <a:prstGeom prst="rect">
                <a:avLst/>
              </a:prstGeom>
            </p:spPr>
          </p:pic>
        </mc:Fallback>
      </mc:AlternateContent>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sl-SI" dirty="0" smtClean="0"/>
              <a:t>Preko sistemskih blažil neenakosti do</a:t>
            </a:r>
            <a:endParaRPr lang="sl-SI" dirty="0"/>
          </a:p>
        </p:txBody>
      </p:sp>
      <p:sp>
        <p:nvSpPr>
          <p:cNvPr id="25602" name="Date Placeholder 2"/>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BD14DB0A-419C-4314-8495-23E90B93B470}" type="datetime1">
              <a:rPr lang="sl-SI"/>
              <a:pPr fontAlgn="base">
                <a:spcBef>
                  <a:spcPct val="0"/>
                </a:spcBef>
                <a:spcAft>
                  <a:spcPct val="0"/>
                </a:spcAft>
              </a:pPr>
              <a:t>10.3.2014</a:t>
            </a:fld>
            <a:endParaRPr lang="en-US"/>
          </a:p>
        </p:txBody>
      </p:sp>
      <p:sp>
        <p:nvSpPr>
          <p:cNvPr id="25603"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34E58B41-FFA9-4B8B-A588-26103DC386E1}" type="slidenum">
              <a:rPr lang="en-US"/>
              <a:pPr>
                <a:defRPr/>
              </a:pPr>
              <a:t>11</a:t>
            </a:fld>
            <a:endParaRPr lang="en-US"/>
          </a:p>
        </p:txBody>
      </p:sp>
      <p:sp>
        <p:nvSpPr>
          <p:cNvPr id="6" name="Content Placeholder 5"/>
          <p:cNvSpPr>
            <a:spLocks noGrp="1"/>
          </p:cNvSpPr>
          <p:nvPr>
            <p:ph sz="quarter" idx="1"/>
          </p:nvPr>
        </p:nvSpPr>
        <p:spPr/>
        <p:txBody>
          <a:bodyPr>
            <a:normAutofit/>
          </a:bodyPr>
          <a:lstStyle/>
          <a:p>
            <a:pPr lvl="1">
              <a:lnSpc>
                <a:spcPct val="90000"/>
              </a:lnSpc>
            </a:pPr>
            <a:r>
              <a:rPr lang="sl-SI" smtClean="0"/>
              <a:t>Danes žal spet govorimo o potrebi po pomoči pri zagotavljanju malice in toplega obroka</a:t>
            </a:r>
            <a:br>
              <a:rPr lang="sl-SI" smtClean="0"/>
            </a:br>
            <a:r>
              <a:rPr lang="sl-SI" smtClean="0"/>
              <a:t>a) nujno je potrebno sprožiti iniciativo za zagotovitev obojega na ravni sistema – za to ne moremo zbirati prostovoljnih prispevkov (pohvala vsem, ki v tem sodelujejo – Anina zvezdica,</a:t>
            </a:r>
            <a:r>
              <a:rPr lang="sl-SI" smtClean="0">
                <a:latin typeface="Arial" charset="0"/>
              </a:rPr>
              <a:t> </a:t>
            </a:r>
            <a:r>
              <a:rPr lang="sl-SI" smtClean="0"/>
              <a:t>Anita Ogulin – Val 202 in ogromno število botrskih prispevkov)</a:t>
            </a:r>
          </a:p>
          <a:p>
            <a:pPr lvl="1">
              <a:lnSpc>
                <a:spcPct val="90000"/>
              </a:lnSpc>
              <a:buFont typeface="Wingdings 2" pitchFamily="18" charset="2"/>
              <a:buNone/>
            </a:pPr>
            <a:r>
              <a:rPr lang="sl-SI" smtClean="0"/>
              <a:t>	b) pri tem ni potrebno ponoviti neizvedljivih in nedomišljenih ukrepov</a:t>
            </a:r>
            <a:r>
              <a:rPr lang="sl-SI" smtClean="0">
                <a:latin typeface="Arial" charset="0"/>
              </a:rPr>
              <a:t> </a:t>
            </a:r>
            <a:r>
              <a:rPr lang="sl-SI" smtClean="0"/>
              <a:t>v obliki brezplačnih obrokov za vse – tudi za tiste, ki imajo vsega zadosti in celo preveč – naj država in občine poskrbijo za tiste, ki malico in topli obrok v šoli potrebujejo</a:t>
            </a:r>
          </a:p>
          <a:p>
            <a:pPr lvl="1">
              <a:lnSpc>
                <a:spcPct val="90000"/>
              </a:lnSpc>
            </a:pPr>
            <a:r>
              <a:rPr lang="sl-SI" smtClean="0"/>
              <a:t> mi v vrtcih in šolah bomo z občutkom skrbeli za pravično porabo sredstev……</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marL="342900" indent="-342900"/>
            <a:r>
              <a:rPr lang="sl-SI" sz="1800" smtClean="0">
                <a:solidFill>
                  <a:srgbClr val="000000"/>
                </a:solidFill>
              </a:rPr>
              <a:t>Zmanjšati neenakosti in spodbuditi vzajemnost </a:t>
            </a:r>
            <a:r>
              <a:rPr lang="en-GB" sz="1800" smtClean="0">
                <a:solidFill>
                  <a:srgbClr val="000000"/>
                </a:solidFill>
              </a:rPr>
              <a:t>državljank in državljanov</a:t>
            </a:r>
            <a:r>
              <a:rPr lang="sl-SI" sz="1800" smtClean="0">
                <a:solidFill>
                  <a:srgbClr val="000000"/>
                </a:solidFill>
              </a:rPr>
              <a:t/>
            </a:r>
            <a:br>
              <a:rPr lang="sl-SI" sz="1800" smtClean="0">
                <a:solidFill>
                  <a:srgbClr val="000000"/>
                </a:solidFill>
              </a:rPr>
            </a:br>
            <a:endParaRPr lang="sl-SI" sz="1800" smtClean="0">
              <a:solidFill>
                <a:srgbClr val="000000"/>
              </a:solidFill>
            </a:endParaRPr>
          </a:p>
        </p:txBody>
      </p:sp>
      <p:sp>
        <p:nvSpPr>
          <p:cNvPr id="26626" name="Date Placeholder 2"/>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DC7F0FEF-F9AF-4398-AA66-29AB35CFDDF3}" type="datetime1">
              <a:rPr lang="sl-SI"/>
              <a:pPr fontAlgn="base">
                <a:spcBef>
                  <a:spcPct val="0"/>
                </a:spcBef>
                <a:spcAft>
                  <a:spcPct val="0"/>
                </a:spcAft>
              </a:pPr>
              <a:t>10.3.2014</a:t>
            </a:fld>
            <a:endParaRPr lang="en-US"/>
          </a:p>
        </p:txBody>
      </p:sp>
      <p:sp>
        <p:nvSpPr>
          <p:cNvPr id="26627"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DC75C42D-366B-409F-ADAB-55D7CEF719D1}" type="slidenum">
              <a:rPr lang="en-US"/>
              <a:pPr>
                <a:defRPr/>
              </a:pPr>
              <a:t>12</a:t>
            </a:fld>
            <a:endParaRPr lang="en-US"/>
          </a:p>
        </p:txBody>
      </p:sp>
      <p:sp>
        <p:nvSpPr>
          <p:cNvPr id="6" name="Content Placeholder 5"/>
          <p:cNvSpPr>
            <a:spLocks noGrp="1"/>
          </p:cNvSpPr>
          <p:nvPr>
            <p:ph sz="quarter" idx="1"/>
          </p:nvPr>
        </p:nvSpPr>
        <p:spPr>
          <a:xfrm>
            <a:off x="827088" y="1447800"/>
            <a:ext cx="7859712" cy="4572000"/>
          </a:xfrm>
        </p:spPr>
        <p:txBody>
          <a:bodyPr>
            <a:normAutofit/>
          </a:bodyPr>
          <a:lstStyle/>
          <a:p>
            <a:pPr lvl="2">
              <a:lnSpc>
                <a:spcPct val="80000"/>
              </a:lnSpc>
            </a:pPr>
            <a:r>
              <a:rPr lang="sl-SI" sz="1900" smtClean="0"/>
              <a:t>Če naj bi kot družba živeli dostojno</a:t>
            </a:r>
            <a:r>
              <a:rPr lang="sl-SI" sz="1900" smtClean="0">
                <a:latin typeface="Arial" charset="0"/>
              </a:rPr>
              <a:t>,</a:t>
            </a:r>
            <a:r>
              <a:rPr lang="sl-SI" sz="1900" smtClean="0"/>
              <a:t> bo potrebno:</a:t>
            </a:r>
          </a:p>
          <a:p>
            <a:pPr lvl="2">
              <a:lnSpc>
                <a:spcPct val="80000"/>
              </a:lnSpc>
            </a:pPr>
            <a:r>
              <a:rPr lang="sl-SI" sz="1900" smtClean="0"/>
              <a:t>A) razdeliti mezdno delo – kapitalizem bo ostal, trg bo ostal – oboje pa je treba nadgraditi???</a:t>
            </a:r>
          </a:p>
          <a:p>
            <a:pPr lvl="3">
              <a:lnSpc>
                <a:spcPct val="80000"/>
              </a:lnSpc>
            </a:pPr>
            <a:r>
              <a:rPr lang="sl-SI" sz="1900" smtClean="0"/>
              <a:t>Nujno je postopno skrajšanje delovnika iz …….</a:t>
            </a:r>
          </a:p>
          <a:p>
            <a:pPr lvl="3">
              <a:lnSpc>
                <a:spcPct val="80000"/>
              </a:lnSpc>
            </a:pPr>
            <a:r>
              <a:rPr lang="sl-SI" sz="1900" smtClean="0"/>
              <a:t>In vzporedno pospešeno pognati…..</a:t>
            </a:r>
          </a:p>
          <a:p>
            <a:pPr lvl="2">
              <a:lnSpc>
                <a:spcPct val="80000"/>
              </a:lnSpc>
            </a:pPr>
            <a:r>
              <a:rPr lang="sl-SI" sz="1900" smtClean="0"/>
              <a:t>B) vzpostavljanje mehanizmov socialnih ekonomij – vzajemnosti v družbi.</a:t>
            </a:r>
          </a:p>
          <a:p>
            <a:pPr lvl="2">
              <a:lnSpc>
                <a:spcPct val="80000"/>
              </a:lnSpc>
            </a:pPr>
            <a:endParaRPr lang="sl-SI" sz="1900" smtClean="0"/>
          </a:p>
          <a:p>
            <a:pPr lvl="2">
              <a:lnSpc>
                <a:spcPct val="80000"/>
              </a:lnSpc>
              <a:buFont typeface="Wingdings 2" pitchFamily="18" charset="2"/>
              <a:buNone/>
            </a:pPr>
            <a:r>
              <a:rPr lang="sl-SI" sz="1900" smtClean="0"/>
              <a:t> Pri tem si moramo zastaviti vprašanja kot:</a:t>
            </a:r>
          </a:p>
          <a:p>
            <a:pPr lvl="3">
              <a:lnSpc>
                <a:spcPct val="80000"/>
              </a:lnSpc>
            </a:pPr>
            <a:r>
              <a:rPr lang="sl-SI" sz="1900" smtClean="0"/>
              <a:t>Bi si lahko pomagali na način, ki bi bil več kot sicer zelo dobrodošlo prostovoljstvo?</a:t>
            </a:r>
          </a:p>
          <a:p>
            <a:pPr lvl="3">
              <a:lnSpc>
                <a:spcPct val="80000"/>
              </a:lnSpc>
            </a:pPr>
            <a:r>
              <a:rPr lang="sl-SI" sz="1900" smtClean="0"/>
              <a:t>Bi lahko v vrtcu in šoli pomagali misliti</a:t>
            </a:r>
            <a:r>
              <a:rPr lang="sl-SI" sz="1900" smtClean="0">
                <a:latin typeface="Arial" charset="0"/>
              </a:rPr>
              <a:t>,</a:t>
            </a:r>
            <a:r>
              <a:rPr lang="sl-SI" sz="1900" smtClean="0"/>
              <a:t> kdo lahko nudi in kdo dejansko potrebuje oporo? Bi lahko tudi pri nas potekale takšne menjave?</a:t>
            </a:r>
          </a:p>
          <a:p>
            <a:pPr lvl="3">
              <a:lnSpc>
                <a:spcPct val="80000"/>
              </a:lnSpc>
            </a:pPr>
            <a:r>
              <a:rPr lang="sl-SI" sz="1900" smtClean="0"/>
              <a:t>Bi lahko pomagali z idejami o področjih</a:t>
            </a:r>
            <a:r>
              <a:rPr lang="sl-SI" sz="1900" smtClean="0">
                <a:latin typeface="Arial" charset="0"/>
              </a:rPr>
              <a:t>,</a:t>
            </a:r>
            <a:r>
              <a:rPr lang="sl-SI" sz="1900" smtClean="0"/>
              <a:t> na katerih bi lahko vzpostavili mehanizme vzajemnosti – menjav, opor, skupne uporabe prostorov, dobrin ipd.</a:t>
            </a:r>
          </a:p>
          <a:p>
            <a:pPr lvl="3">
              <a:lnSpc>
                <a:spcPct val="80000"/>
              </a:lnSpc>
            </a:pPr>
            <a:r>
              <a:rPr lang="sl-SI" sz="1900" smtClean="0"/>
              <a:t>Bi lahko sami bili eden takšnih prostorov skupnega - element strukturiranja, zamikanja in</a:t>
            </a:r>
            <a:r>
              <a:rPr lang="sl-SI" sz="1900" smtClean="0">
                <a:latin typeface="Arial" charset="0"/>
              </a:rPr>
              <a:t> </a:t>
            </a:r>
            <a:r>
              <a:rPr lang="sl-SI" sz="1900" smtClean="0"/>
              <a:t>iskanja novega?</a:t>
            </a:r>
            <a:r>
              <a:rPr lang="en-GB" sz="1900" smtClean="0"/>
              <a:t> </a:t>
            </a:r>
            <a:endParaRPr lang="sl-SI" sz="1900" smtClean="0"/>
          </a:p>
          <a:p>
            <a:pPr>
              <a:lnSpc>
                <a:spcPct val="80000"/>
              </a:lnSpc>
            </a:pPr>
            <a:endParaRPr lang="sl-SI"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sl-SI" smtClean="0"/>
              <a:t>Prostori…………………………………</a:t>
            </a:r>
            <a:endParaRPr lang="en-US" smtClean="0"/>
          </a:p>
        </p:txBody>
      </p:sp>
      <p:sp>
        <p:nvSpPr>
          <p:cNvPr id="27650"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F3BB71C6-0DD1-4423-9CEE-B05D98DB39DC}" type="datetime1">
              <a:rPr lang="sl-SI"/>
              <a:pPr fontAlgn="base">
                <a:spcBef>
                  <a:spcPct val="0"/>
                </a:spcBef>
                <a:spcAft>
                  <a:spcPct val="0"/>
                </a:spcAft>
              </a:pPr>
              <a:t>10.3.2014</a:t>
            </a:fld>
            <a:endParaRPr lang="en-US"/>
          </a:p>
        </p:txBody>
      </p:sp>
      <p:sp>
        <p:nvSpPr>
          <p:cNvPr id="27651"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05BC8210-7185-4ACD-9973-84F881BD4DA7}" type="slidenum">
              <a:rPr lang="en-US"/>
              <a:pPr>
                <a:defRPr/>
              </a:pPr>
              <a:t>13</a:t>
            </a:fld>
            <a:endParaRPr lang="en-US"/>
          </a:p>
        </p:txBody>
      </p:sp>
      <p:sp>
        <p:nvSpPr>
          <p:cNvPr id="3" name="Content Placeholder 2"/>
          <p:cNvSpPr>
            <a:spLocks noGrp="1"/>
          </p:cNvSpPr>
          <p:nvPr>
            <p:ph sz="quarter" idx="1"/>
          </p:nvPr>
        </p:nvSpPr>
        <p:spPr/>
        <p:txBody>
          <a:bodyPr>
            <a:normAutofit/>
          </a:bodyPr>
          <a:lstStyle/>
          <a:p>
            <a:pPr lvl="1">
              <a:lnSpc>
                <a:spcPct val="90000"/>
              </a:lnSpc>
            </a:pPr>
            <a:r>
              <a:rPr lang="sl-SI" smtClean="0"/>
              <a:t>Seveda morajo prostori vrtca in prostori šole ostati predvsem prav to!!!!</a:t>
            </a:r>
          </a:p>
          <a:p>
            <a:pPr lvl="2">
              <a:lnSpc>
                <a:spcPct val="90000"/>
              </a:lnSpc>
            </a:pPr>
            <a:r>
              <a:rPr lang="sl-SI" smtClean="0"/>
              <a:t>O tem ne sme nikoli biti dvoma</a:t>
            </a:r>
          </a:p>
          <a:p>
            <a:pPr lvl="1">
              <a:lnSpc>
                <a:spcPct val="90000"/>
              </a:lnSpc>
            </a:pPr>
            <a:r>
              <a:rPr lang="sl-SI" smtClean="0"/>
              <a:t>Sami pa si moramo zastaviti vprašanje</a:t>
            </a:r>
            <a:r>
              <a:rPr lang="sl-SI" smtClean="0">
                <a:latin typeface="Arial" charset="0"/>
              </a:rPr>
              <a:t>:</a:t>
            </a:r>
            <a:r>
              <a:rPr lang="sl-SI" smtClean="0"/>
              <a:t> ali bi bilo racionalno in </a:t>
            </a:r>
            <a:r>
              <a:rPr lang="en-GB" smtClean="0"/>
              <a:t>mogoče </a:t>
            </a:r>
            <a:r>
              <a:rPr lang="sl-SI" smtClean="0"/>
              <a:t>tudi </a:t>
            </a:r>
            <a:r>
              <a:rPr lang="en-GB" smtClean="0"/>
              <a:t>naše prostore v delih strukturirati </a:t>
            </a:r>
            <a:r>
              <a:rPr lang="sl-SI" smtClean="0">
                <a:latin typeface="Arial" charset="0"/>
              </a:rPr>
              <a:t>(</a:t>
            </a:r>
            <a:r>
              <a:rPr lang="en-GB" smtClean="0"/>
              <a:t>tudi</a:t>
            </a:r>
            <a:r>
              <a:rPr lang="sl-SI" smtClean="0">
                <a:latin typeface="Arial" charset="0"/>
              </a:rPr>
              <a:t>)</a:t>
            </a:r>
            <a:r>
              <a:rPr lang="en-GB" smtClean="0"/>
              <a:t> kot prostore aktivnosti skupnosti: </a:t>
            </a:r>
            <a:endParaRPr lang="sl-SI" smtClean="0"/>
          </a:p>
          <a:p>
            <a:pPr lvl="2">
              <a:lnSpc>
                <a:spcPct val="90000"/>
              </a:lnSpc>
            </a:pPr>
            <a:r>
              <a:rPr lang="en-GB" smtClean="0"/>
              <a:t>kot mesta srečevanj starejših, </a:t>
            </a:r>
            <a:endParaRPr lang="sl-SI" smtClean="0"/>
          </a:p>
          <a:p>
            <a:pPr lvl="2">
              <a:lnSpc>
                <a:spcPct val="90000"/>
              </a:lnSpc>
            </a:pPr>
            <a:r>
              <a:rPr lang="en-GB" smtClean="0"/>
              <a:t>prostore </a:t>
            </a:r>
            <a:r>
              <a:rPr lang="sl-SI" smtClean="0"/>
              <a:t> srečevanj </a:t>
            </a:r>
            <a:r>
              <a:rPr lang="en-GB" smtClean="0"/>
              <a:t>mladih (njihovega prepletanja ob internetu, branju, pogovorih) in </a:t>
            </a:r>
            <a:endParaRPr lang="sl-SI" smtClean="0"/>
          </a:p>
          <a:p>
            <a:pPr lvl="2">
              <a:lnSpc>
                <a:spcPct val="90000"/>
              </a:lnSpc>
            </a:pPr>
            <a:r>
              <a:rPr lang="sl-SI" smtClean="0"/>
              <a:t>prostore aktivnosti vmesnih  generacij, drž, položajev, ki bi lahko našli prostor za svoje aktivnosti tudi pri nas? Bi nam morda lahko s svoje strani pomagali skrbeti za učno pomoč pri delu populacije, ki izgublja priključek…….???</a:t>
            </a:r>
          </a:p>
          <a:p>
            <a:pPr>
              <a:lnSpc>
                <a:spcPct val="90000"/>
              </a:lnSpc>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sl-SI" dirty="0" smtClean="0"/>
              <a:t>Prostor iskanj poti naprej…………..??</a:t>
            </a:r>
            <a:endParaRPr lang="sl-SI" dirty="0"/>
          </a:p>
        </p:txBody>
      </p:sp>
      <p:sp>
        <p:nvSpPr>
          <p:cNvPr id="28674"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9D1A9F22-9F3D-47BB-9FF6-9E1CEEBDB93A}" type="datetime1">
              <a:rPr lang="sl-SI"/>
              <a:pPr fontAlgn="base">
                <a:spcBef>
                  <a:spcPct val="0"/>
                </a:spcBef>
                <a:spcAft>
                  <a:spcPct val="0"/>
                </a:spcAft>
              </a:pPr>
              <a:t>10.3.2014</a:t>
            </a:fld>
            <a:endParaRPr lang="en-US"/>
          </a:p>
        </p:txBody>
      </p:sp>
      <p:sp>
        <p:nvSpPr>
          <p:cNvPr id="28675"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6" name="Slide Number Placeholder 5"/>
          <p:cNvSpPr>
            <a:spLocks noGrp="1"/>
          </p:cNvSpPr>
          <p:nvPr>
            <p:ph type="sldNum" sz="quarter" idx="12"/>
          </p:nvPr>
        </p:nvSpPr>
        <p:spPr/>
        <p:txBody>
          <a:bodyPr/>
          <a:lstStyle/>
          <a:p>
            <a:pPr>
              <a:defRPr/>
            </a:pPr>
            <a:fld id="{B2231F40-3D36-4074-B0CE-5BDE6B0FC0E5}" type="slidenum">
              <a:rPr lang="en-US"/>
              <a:pPr>
                <a:defRPr/>
              </a:pPr>
              <a:t>14</a:t>
            </a:fld>
            <a:endParaRPr lang="en-US"/>
          </a:p>
        </p:txBody>
      </p:sp>
      <p:sp>
        <p:nvSpPr>
          <p:cNvPr id="28677" name="Content Placeholder 2"/>
          <p:cNvSpPr>
            <a:spLocks noGrp="1"/>
          </p:cNvSpPr>
          <p:nvPr>
            <p:ph sz="quarter" idx="1"/>
          </p:nvPr>
        </p:nvSpPr>
        <p:spPr/>
        <p:txBody>
          <a:bodyPr/>
          <a:lstStyle/>
          <a:p>
            <a:pPr lvl="1"/>
            <a:r>
              <a:rPr lang="en-GB" sz="3200" smtClean="0"/>
              <a:t>celo kot prostore</a:t>
            </a:r>
            <a:r>
              <a:rPr lang="sl-SI" sz="3200" smtClean="0">
                <a:latin typeface="Arial" charset="0"/>
              </a:rPr>
              <a:t>,</a:t>
            </a:r>
            <a:r>
              <a:rPr lang="en-GB" sz="3200" smtClean="0"/>
              <a:t> v katerih skupnost </a:t>
            </a:r>
            <a:r>
              <a:rPr lang="sl-SI" sz="3200" smtClean="0"/>
              <a:t>razpravlja</a:t>
            </a:r>
            <a:r>
              <a:rPr lang="en-GB" sz="3200" smtClean="0"/>
              <a:t> in načrtuje skupne strategije, ki omogočajo življenje na presečiščih </a:t>
            </a:r>
            <a:r>
              <a:rPr lang="sl-SI" sz="3200" smtClean="0"/>
              <a:t>med ostoječim in novim </a:t>
            </a:r>
          </a:p>
          <a:p>
            <a:pPr lvl="2"/>
            <a:r>
              <a:rPr lang="en-GB" sz="3200" smtClean="0"/>
              <a:t>med hitrostjo službe, trga in </a:t>
            </a:r>
            <a:endParaRPr lang="sl-SI" sz="3200" smtClean="0"/>
          </a:p>
          <a:p>
            <a:pPr lvl="2"/>
            <a:r>
              <a:rPr lang="en-GB" sz="3200" smtClean="0"/>
              <a:t>ekonomij, ki segajo onstran</a:t>
            </a:r>
            <a:r>
              <a:rPr lang="sl-SI" sz="3200" smtClean="0"/>
              <a:t> pretirane</a:t>
            </a:r>
            <a:r>
              <a:rPr lang="en-GB" sz="3200" smtClean="0"/>
              <a:t> hegemonije tržne ekonomije</a:t>
            </a:r>
            <a:r>
              <a:rPr lang="sl-SI" sz="3200" smtClean="0"/>
              <a:t>?</a:t>
            </a:r>
          </a:p>
          <a:p>
            <a:pPr lvl="1"/>
            <a:r>
              <a:rPr lang="sl-SI" sz="3600" smtClean="0"/>
              <a:t>Smo se pripravljeni sami vključiti v te razmisleke?</a:t>
            </a:r>
          </a:p>
          <a:p>
            <a:pPr lvl="1"/>
            <a:endParaRPr lang="sl-SI" sz="36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sl-SI" dirty="0" smtClean="0"/>
              <a:t>Družba kombiniranih – vzporednih ekonomij?</a:t>
            </a:r>
            <a:endParaRPr lang="sl-SI" dirty="0"/>
          </a:p>
        </p:txBody>
      </p:sp>
      <p:sp>
        <p:nvSpPr>
          <p:cNvPr id="29698"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E1CE9AE6-B5BF-4369-9725-D6F8C49B75E6}" type="datetime1">
              <a:rPr lang="sl-SI"/>
              <a:pPr fontAlgn="base">
                <a:spcBef>
                  <a:spcPct val="0"/>
                </a:spcBef>
                <a:spcAft>
                  <a:spcPct val="0"/>
                </a:spcAft>
              </a:pPr>
              <a:t>10.3.2014</a:t>
            </a:fld>
            <a:endParaRPr lang="en-US"/>
          </a:p>
        </p:txBody>
      </p:sp>
      <p:sp>
        <p:nvSpPr>
          <p:cNvPr id="29699"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6" name="Slide Number Placeholder 5"/>
          <p:cNvSpPr>
            <a:spLocks noGrp="1"/>
          </p:cNvSpPr>
          <p:nvPr>
            <p:ph type="sldNum" sz="quarter" idx="12"/>
          </p:nvPr>
        </p:nvSpPr>
        <p:spPr/>
        <p:txBody>
          <a:bodyPr/>
          <a:lstStyle/>
          <a:p>
            <a:pPr>
              <a:defRPr/>
            </a:pPr>
            <a:fld id="{96278A03-B126-4100-8979-4774248168DE}" type="slidenum">
              <a:rPr lang="en-US"/>
              <a:pPr>
                <a:defRPr/>
              </a:pPr>
              <a:t>15</a:t>
            </a:fld>
            <a:endParaRPr lang="en-US"/>
          </a:p>
        </p:txBody>
      </p:sp>
      <p:sp>
        <p:nvSpPr>
          <p:cNvPr id="29701" name="Content Placeholder 2"/>
          <p:cNvSpPr>
            <a:spLocks noGrp="1"/>
          </p:cNvSpPr>
          <p:nvPr>
            <p:ph sz="quarter" idx="1"/>
          </p:nvPr>
        </p:nvSpPr>
        <p:spPr/>
        <p:txBody>
          <a:bodyPr/>
          <a:lstStyle/>
          <a:p>
            <a:r>
              <a:rPr lang="sl-SI" sz="2800" smtClean="0"/>
              <a:t>Na ozadju mojega razmisleka je:</a:t>
            </a:r>
          </a:p>
          <a:p>
            <a:pPr lvl="1"/>
            <a:r>
              <a:rPr lang="sl-SI" sz="2800" smtClean="0"/>
              <a:t>Priznanje dejstva, da je zelo verjetno, da smo kot zahodne družbe trčili ob meje našega – obstoječega- modela razvoja</a:t>
            </a:r>
            <a:r>
              <a:rPr lang="sl-SI" sz="2800" smtClean="0">
                <a:latin typeface="Arial" charset="0"/>
              </a:rPr>
              <a:t>.</a:t>
            </a:r>
          </a:p>
          <a:p>
            <a:pPr lvl="1"/>
            <a:r>
              <a:rPr lang="sl-SI" sz="2800" smtClean="0"/>
              <a:t>Da ni mogoče pričakovati rasti, ki bi omogočala polno zaposlenost preteklih desetletij in tudi</a:t>
            </a:r>
          </a:p>
          <a:p>
            <a:pPr lvl="1"/>
            <a:r>
              <a:rPr lang="sl-SI" sz="2800" smtClean="0"/>
              <a:t>dvigovanja materialnega standarda življenja na način zadnjih desetletij</a:t>
            </a:r>
            <a:r>
              <a:rPr lang="sl-SI" sz="2800" smtClean="0">
                <a:latin typeface="Arial" charset="0"/>
              </a:rPr>
              <a:t>.</a:t>
            </a:r>
          </a:p>
          <a:p>
            <a:pPr lvl="1"/>
            <a:r>
              <a:rPr lang="sl-SI" sz="2800" smtClean="0"/>
              <a:t>Na delu bodo sočasne “velike zgodovinske tranzicije” in to na “na številnih različnih ravneh” (Wallerstein 2013, 219)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sl-SI" smtClean="0"/>
              <a:t>Pamet v roke…………</a:t>
            </a:r>
          </a:p>
        </p:txBody>
      </p:sp>
      <p:sp>
        <p:nvSpPr>
          <p:cNvPr id="30722"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DF407303-4EC5-4A87-81A3-D1112E7721EE}" type="datetime1">
              <a:rPr lang="sl-SI"/>
              <a:pPr fontAlgn="base">
                <a:spcBef>
                  <a:spcPct val="0"/>
                </a:spcBef>
                <a:spcAft>
                  <a:spcPct val="0"/>
                </a:spcAft>
              </a:pPr>
              <a:t>10.3.2014</a:t>
            </a:fld>
            <a:endParaRPr lang="en-US"/>
          </a:p>
        </p:txBody>
      </p:sp>
      <p:sp>
        <p:nvSpPr>
          <p:cNvPr id="30723"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6" name="Slide Number Placeholder 5"/>
          <p:cNvSpPr>
            <a:spLocks noGrp="1"/>
          </p:cNvSpPr>
          <p:nvPr>
            <p:ph type="sldNum" sz="quarter" idx="12"/>
          </p:nvPr>
        </p:nvSpPr>
        <p:spPr/>
        <p:txBody>
          <a:bodyPr/>
          <a:lstStyle/>
          <a:p>
            <a:pPr>
              <a:defRPr/>
            </a:pPr>
            <a:fld id="{393F8D92-4319-4BF9-9B45-A01FEA5C9120}" type="slidenum">
              <a:rPr lang="en-US"/>
              <a:pPr>
                <a:defRPr/>
              </a:pPr>
              <a:t>16</a:t>
            </a:fld>
            <a:endParaRPr lang="en-US"/>
          </a:p>
        </p:txBody>
      </p:sp>
      <p:sp>
        <p:nvSpPr>
          <p:cNvPr id="30725" name="Content Placeholder 2"/>
          <p:cNvSpPr>
            <a:spLocks noGrp="1"/>
          </p:cNvSpPr>
          <p:nvPr>
            <p:ph sz="quarter" idx="1"/>
          </p:nvPr>
        </p:nvSpPr>
        <p:spPr/>
        <p:txBody>
          <a:bodyPr/>
          <a:lstStyle/>
          <a:p>
            <a:r>
              <a:rPr lang="sl-SI" smtClean="0"/>
              <a:t>Wallerstein, Collins, Calhun (2013)…. človeštvu – posebej zahodnemu  - predlagajo, da vzamemo pamet v roke</a:t>
            </a:r>
          </a:p>
          <a:p>
            <a:r>
              <a:rPr lang="sl-SI" smtClean="0"/>
              <a:t>Mi kot učiteljstvo, kot edukatorji</a:t>
            </a:r>
            <a:r>
              <a:rPr lang="sl-SI" smtClean="0">
                <a:latin typeface="Arial" charset="0"/>
              </a:rPr>
              <a:t>,</a:t>
            </a:r>
            <a:r>
              <a:rPr lang="sl-SI" smtClean="0"/>
              <a:t> smo sebi dolžni odgovoriti na vprašanje</a:t>
            </a:r>
            <a:r>
              <a:rPr lang="sl-SI" smtClean="0">
                <a:latin typeface="Arial" charset="0"/>
              </a:rPr>
              <a:t>,</a:t>
            </a:r>
            <a:r>
              <a:rPr lang="sl-SI" smtClean="0"/>
              <a:t> ali bomo v tem aktivno sodelovali ali pa bomo stali</a:t>
            </a:r>
            <a:r>
              <a:rPr lang="sl-SI" smtClean="0">
                <a:latin typeface="Arial" charset="0"/>
              </a:rPr>
              <a:t> </a:t>
            </a:r>
            <a:r>
              <a:rPr lang="sl-SI" smtClean="0"/>
              <a:t>bolj ob strani??</a:t>
            </a:r>
          </a:p>
          <a:p>
            <a:pPr>
              <a:buFont typeface="Wingdings 2" pitchFamily="18" charset="2"/>
              <a:buNone/>
            </a:pPr>
            <a:endParaRPr lang="sl-SI"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sl-SI" smtClean="0"/>
              <a:t>Predlagam, da smo akterji prehoda</a:t>
            </a:r>
          </a:p>
        </p:txBody>
      </p:sp>
      <p:sp>
        <p:nvSpPr>
          <p:cNvPr id="31746"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C4F28258-E529-4E39-AF58-53E4A8D4A431}" type="datetime1">
              <a:rPr lang="sl-SI"/>
              <a:pPr fontAlgn="base">
                <a:spcBef>
                  <a:spcPct val="0"/>
                </a:spcBef>
                <a:spcAft>
                  <a:spcPct val="0"/>
                </a:spcAft>
              </a:pPr>
              <a:t>10.3.2014</a:t>
            </a:fld>
            <a:endParaRPr lang="en-US"/>
          </a:p>
        </p:txBody>
      </p:sp>
      <p:sp>
        <p:nvSpPr>
          <p:cNvPr id="31747"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6" name="Slide Number Placeholder 5"/>
          <p:cNvSpPr>
            <a:spLocks noGrp="1"/>
          </p:cNvSpPr>
          <p:nvPr>
            <p:ph type="sldNum" sz="quarter" idx="12"/>
          </p:nvPr>
        </p:nvSpPr>
        <p:spPr/>
        <p:txBody>
          <a:bodyPr/>
          <a:lstStyle/>
          <a:p>
            <a:pPr>
              <a:defRPr/>
            </a:pPr>
            <a:fld id="{56BBA5B1-18C3-4F3C-A6BD-D91AF240C3A2}" type="slidenum">
              <a:rPr lang="en-US"/>
              <a:pPr>
                <a:defRPr/>
              </a:pPr>
              <a:t>17</a:t>
            </a:fld>
            <a:endParaRPr lang="en-US"/>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r>
              <a:rPr lang="sl-SI" dirty="0" smtClean="0"/>
              <a:t>“</a:t>
            </a:r>
            <a:r>
              <a:rPr lang="sl-SI" dirty="0" err="1" smtClean="0"/>
              <a:t>Optiram</a:t>
            </a:r>
            <a:r>
              <a:rPr lang="sl-SI" dirty="0" smtClean="0"/>
              <a:t>” za aktivno sodelovanje</a:t>
            </a:r>
          </a:p>
          <a:p>
            <a:pPr marL="274320" indent="-274320" fontAlgn="auto">
              <a:spcBef>
                <a:spcPts val="580"/>
              </a:spcBef>
              <a:spcAft>
                <a:spcPts val="0"/>
              </a:spcAft>
              <a:buFont typeface="Wingdings 2"/>
              <a:buChar char=""/>
              <a:defRPr/>
            </a:pPr>
            <a:r>
              <a:rPr lang="sl-SI" dirty="0" smtClean="0"/>
              <a:t>Zakaj?</a:t>
            </a:r>
          </a:p>
          <a:p>
            <a:pPr marL="548640" lvl="1" fontAlgn="auto">
              <a:spcBef>
                <a:spcPts val="370"/>
              </a:spcBef>
              <a:spcAft>
                <a:spcPts val="0"/>
              </a:spcAft>
              <a:buFont typeface="Wingdings 2"/>
              <a:buChar char=""/>
              <a:defRPr/>
            </a:pPr>
            <a:r>
              <a:rPr lang="sl-SI" dirty="0" smtClean="0"/>
              <a:t>Ker je v mojih očeh vsakdo, ki poseduje potenciale, ki mu omogočajo prispevati v nabor </a:t>
            </a:r>
            <a:r>
              <a:rPr lang="sl-SI" i="1" dirty="0" smtClean="0">
                <a:solidFill>
                  <a:srgbClr val="FF0000"/>
                </a:solidFill>
              </a:rPr>
              <a:t>skupnega dobrega</a:t>
            </a:r>
            <a:r>
              <a:rPr lang="sl-SI" dirty="0" smtClean="0"/>
              <a:t>, to tudi dolžan storiti. P-Q: mi ta potencial imamo torej………</a:t>
            </a:r>
          </a:p>
          <a:p>
            <a:pPr marL="822960" lvl="2" fontAlgn="auto">
              <a:spcBef>
                <a:spcPts val="370"/>
              </a:spcBef>
              <a:spcAft>
                <a:spcPts val="0"/>
              </a:spcAft>
              <a:buClr>
                <a:schemeClr val="accent1">
                  <a:tint val="60000"/>
                </a:schemeClr>
              </a:buClr>
              <a:buFont typeface="Wingdings 2"/>
              <a:buChar char=""/>
              <a:defRPr/>
            </a:pPr>
            <a:r>
              <a:rPr lang="sl-SI" sz="2800" dirty="0" smtClean="0"/>
              <a:t>Ker bomo z zahtevnostjo prehoda v vsakem primeru soočeni</a:t>
            </a:r>
          </a:p>
          <a:p>
            <a:pPr marL="822960" lvl="2" fontAlgn="auto">
              <a:spcBef>
                <a:spcPts val="370"/>
              </a:spcBef>
              <a:spcAft>
                <a:spcPts val="0"/>
              </a:spcAft>
              <a:buClr>
                <a:schemeClr val="accent1">
                  <a:tint val="60000"/>
                </a:schemeClr>
              </a:buClr>
              <a:buFont typeface="Wingdings 2"/>
              <a:buChar char=""/>
              <a:defRPr/>
            </a:pPr>
            <a:r>
              <a:rPr lang="sl-SI" sz="2800" dirty="0" smtClean="0"/>
              <a:t>Ker nam lahko uspe – ker nam bo uspelo!</a:t>
            </a:r>
          </a:p>
          <a:p>
            <a:pPr marL="822960" lvl="2" fontAlgn="auto">
              <a:spcBef>
                <a:spcPts val="370"/>
              </a:spcBef>
              <a:spcAft>
                <a:spcPts val="0"/>
              </a:spcAft>
              <a:buClr>
                <a:schemeClr val="accent1">
                  <a:tint val="60000"/>
                </a:schemeClr>
              </a:buClr>
              <a:buFont typeface="Wingdings 2"/>
              <a:buChar char=""/>
              <a:defRPr/>
            </a:pPr>
            <a:r>
              <a:rPr lang="sl-SI" sz="2800" dirty="0" smtClean="0"/>
              <a:t>Ker ja za naš poklic (Weber) biti ob strani premalo</a:t>
            </a:r>
          </a:p>
          <a:p>
            <a:pPr marL="822960" lvl="2" fontAlgn="auto">
              <a:spcBef>
                <a:spcPts val="370"/>
              </a:spcBef>
              <a:spcAft>
                <a:spcPts val="0"/>
              </a:spcAft>
              <a:buClr>
                <a:schemeClr val="accent1">
                  <a:tint val="60000"/>
                </a:schemeClr>
              </a:buClr>
              <a:buFont typeface="Wingdings 2"/>
              <a:buChar char=""/>
              <a:defRPr/>
            </a:pPr>
            <a:r>
              <a:rPr lang="sl-SI" sz="2800" dirty="0" smtClean="0"/>
              <a:t>Posebej premalo za tiste, ki so v vrhovih vodenja vrtcev in šol</a:t>
            </a:r>
            <a:endParaRPr lang="sl-SI"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sl-SI" smtClean="0"/>
              <a:t>Problem brezposelnosti……………</a:t>
            </a:r>
          </a:p>
        </p:txBody>
      </p:sp>
      <p:sp>
        <p:nvSpPr>
          <p:cNvPr id="32770" name="Date Placeholder 2"/>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931FAB8E-0909-4F28-A845-5272B5287511}" type="datetime1">
              <a:rPr lang="sl-SI"/>
              <a:pPr fontAlgn="base">
                <a:spcBef>
                  <a:spcPct val="0"/>
                </a:spcBef>
                <a:spcAft>
                  <a:spcPct val="0"/>
                </a:spcAft>
              </a:pPr>
              <a:t>10.3.2014</a:t>
            </a:fld>
            <a:endParaRPr lang="en-US"/>
          </a:p>
        </p:txBody>
      </p:sp>
      <p:sp>
        <p:nvSpPr>
          <p:cNvPr id="32771"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A8CA020A-4579-4C50-978A-1F6DC04AD001}" type="slidenum">
              <a:rPr lang="en-US"/>
              <a:pPr>
                <a:defRPr/>
              </a:pPr>
              <a:t>18</a:t>
            </a:fld>
            <a:endParaRPr lang="en-US"/>
          </a:p>
        </p:txBody>
      </p:sp>
      <p:sp>
        <p:nvSpPr>
          <p:cNvPr id="32773" name="Content Placeholder 5"/>
          <p:cNvSpPr>
            <a:spLocks noGrp="1"/>
          </p:cNvSpPr>
          <p:nvPr>
            <p:ph sz="quarter" idx="1"/>
          </p:nvPr>
        </p:nvSpPr>
        <p:spPr/>
        <p:txBody>
          <a:bodyPr/>
          <a:lstStyle/>
          <a:p>
            <a:r>
              <a:rPr lang="sl-SI" smtClean="0"/>
              <a:t>Ko Castel opozarja, da moramo v časih »negotovosti,ko nam je preteklost ubežala prihodnost pa je nejasna, urediti svoj spomin (Castel 2003, xv), njegove misli med drugim z gotovostjo prikličejo v spomin tudi današnje stanje, ki » ga označuje nedavni prevrat, ki grozi sistemu mezdnega dela: </a:t>
            </a:r>
            <a:r>
              <a:rPr lang="sl-SI" smtClean="0">
                <a:solidFill>
                  <a:srgbClr val="FF0000"/>
                </a:solidFill>
              </a:rPr>
              <a:t>množična brezposelnost in negotovost številnih delovnih mest, razpad tradicionalnih mrež socialne zaščite</a:t>
            </a:r>
            <a:r>
              <a:rPr lang="sl-SI" smtClean="0"/>
              <a:t>, ki naj bi se spoprijemale s takšnimi situacijami, naraščanje posameznikov, ki so v družbi na mestih 'nadštevilnih', ki so bodisi 'nezaposljivi', 'nezaposljivi' ali pa nezaposleni oz. negotovo in začasno zaposleni.” (Ibid.) </a:t>
            </a:r>
            <a:endParaRPr lang="en-GB" smtClean="0"/>
          </a:p>
          <a:p>
            <a:endParaRPr lang="sl-SI"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GB" smtClean="0"/>
              <a:t>Changes in wage labour</a:t>
            </a:r>
          </a:p>
        </p:txBody>
      </p:sp>
      <p:sp>
        <p:nvSpPr>
          <p:cNvPr id="3" name="Content Placeholder 2"/>
          <p:cNvSpPr>
            <a:spLocks noGrp="1"/>
          </p:cNvSpPr>
          <p:nvPr>
            <p:ph idx="1"/>
          </p:nvPr>
        </p:nvSpPr>
        <p:spPr/>
        <p:txBody>
          <a:bodyPr>
            <a:normAutofit/>
          </a:bodyPr>
          <a:lstStyle/>
          <a:p>
            <a:pPr marL="548640" lvl="1" fontAlgn="auto">
              <a:spcBef>
                <a:spcPts val="370"/>
              </a:spcBef>
              <a:spcAft>
                <a:spcPts val="0"/>
              </a:spcAft>
              <a:buFont typeface="Wingdings 2"/>
              <a:buNone/>
              <a:defRPr/>
            </a:pPr>
            <a:r>
              <a:rPr lang="en-GB" dirty="0" smtClean="0"/>
              <a:t>De facto unemployment – 30-35 million</a:t>
            </a:r>
          </a:p>
          <a:p>
            <a:pPr marL="457200" lvl="1" indent="0" fontAlgn="auto">
              <a:spcBef>
                <a:spcPts val="370"/>
              </a:spcBef>
              <a:spcAft>
                <a:spcPts val="0"/>
              </a:spcAft>
              <a:buFont typeface="Wingdings 2"/>
              <a:buNone/>
              <a:defRPr/>
            </a:pPr>
            <a:endParaRPr lang="en-US" dirty="0"/>
          </a:p>
        </p:txBody>
      </p:sp>
      <p:sp>
        <p:nvSpPr>
          <p:cNvPr id="33795"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208DA61B-81A4-4F6F-AD16-007C6CE52E45}" type="datetime1">
              <a:rPr lang="en-US"/>
              <a:pPr fontAlgn="base">
                <a:spcBef>
                  <a:spcPct val="0"/>
                </a:spcBef>
                <a:spcAft>
                  <a:spcPct val="0"/>
                </a:spcAft>
              </a:pPr>
              <a:t>3/10/2014</a:t>
            </a:fld>
            <a:endParaRPr lang="en-US"/>
          </a:p>
        </p:txBody>
      </p:sp>
      <p:sp>
        <p:nvSpPr>
          <p:cNvPr id="33796"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University of Ljubljana - Faculty of Education - CEPS </a:t>
            </a:r>
          </a:p>
        </p:txBody>
      </p:sp>
      <p:sp>
        <p:nvSpPr>
          <p:cNvPr id="6" name="Slide Number Placeholder 5"/>
          <p:cNvSpPr>
            <a:spLocks noGrp="1"/>
          </p:cNvSpPr>
          <p:nvPr>
            <p:ph type="sldNum" sz="quarter" idx="12"/>
          </p:nvPr>
        </p:nvSpPr>
        <p:spPr/>
        <p:txBody>
          <a:bodyPr/>
          <a:lstStyle/>
          <a:p>
            <a:pPr>
              <a:defRPr/>
            </a:pPr>
            <a:fld id="{EBADC2AE-B6DB-4FAB-AB7D-70CDD8DA97A6}" type="slidenum">
              <a:rPr lang="en-US"/>
              <a:pPr>
                <a:defRPr/>
              </a:pPr>
              <a:t>19</a:t>
            </a:fld>
            <a:endParaRPr lang="en-US"/>
          </a:p>
        </p:txBody>
      </p:sp>
      <p:pic>
        <p:nvPicPr>
          <p:cNvPr id="33798" name="Picture 6" descr="Untitled.png"/>
          <p:cNvPicPr>
            <a:picLocks noChangeAspect="1"/>
          </p:cNvPicPr>
          <p:nvPr/>
        </p:nvPicPr>
        <p:blipFill>
          <a:blip r:embed="rId3" cstate="print"/>
          <a:srcRect/>
          <a:stretch>
            <a:fillRect/>
          </a:stretch>
        </p:blipFill>
        <p:spPr bwMode="auto">
          <a:xfrm>
            <a:off x="1497013" y="2409825"/>
            <a:ext cx="5761037" cy="3041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1371600" y="4149725"/>
            <a:ext cx="6400800" cy="1511300"/>
          </a:xfrm>
        </p:spPr>
        <p:txBody>
          <a:bodyPr/>
          <a:lstStyle/>
          <a:p>
            <a:endParaRPr lang="sl-SI" smtClean="0"/>
          </a:p>
          <a:p>
            <a:r>
              <a:rPr lang="sl-SI" smtClean="0"/>
              <a:t>Premisleki o dolgem prehodu…………… </a:t>
            </a:r>
            <a:endParaRPr lang="en-US" smtClean="0"/>
          </a:p>
        </p:txBody>
      </p:sp>
      <p:sp>
        <p:nvSpPr>
          <p:cNvPr id="14338"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C98040D9-7765-4D6B-9A8E-9ACE532A05DB}" type="datetime1">
              <a:rPr lang="sl-SI"/>
              <a:pPr fontAlgn="base">
                <a:spcBef>
                  <a:spcPct val="0"/>
                </a:spcBef>
                <a:spcAft>
                  <a:spcPct val="0"/>
                </a:spcAft>
              </a:pPr>
              <a:t>10.3.2014</a:t>
            </a:fld>
            <a:endParaRPr lang="en-US"/>
          </a:p>
        </p:txBody>
      </p:sp>
      <p:sp>
        <p:nvSpPr>
          <p:cNvPr id="14339"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8ED3CEC3-2BB3-4DAC-BE93-660FF8F92113}" type="slidenum">
              <a:rPr lang="en-US"/>
              <a:pPr>
                <a:defRPr/>
              </a:pPr>
              <a:t>2</a:t>
            </a:fld>
            <a:endParaRPr lang="en-US"/>
          </a:p>
        </p:txBody>
      </p:sp>
      <p:sp>
        <p:nvSpPr>
          <p:cNvPr id="2" name="Title 1"/>
          <p:cNvSpPr>
            <a:spLocks noGrp="1"/>
          </p:cNvSpPr>
          <p:nvPr>
            <p:ph type="ctrTitle"/>
          </p:nvPr>
        </p:nvSpPr>
        <p:spPr>
          <a:xfrm>
            <a:off x="685800" y="1700213"/>
            <a:ext cx="7772400" cy="1900237"/>
          </a:xfrm>
        </p:spPr>
        <p:txBody>
          <a:bodyPr>
            <a:normAutofit fontScale="90000"/>
          </a:bodyPr>
          <a:lstStyle/>
          <a:p>
            <a:pPr fontAlgn="auto">
              <a:spcAft>
                <a:spcPts val="0"/>
              </a:spcAft>
              <a:defRPr/>
            </a:pPr>
            <a:r>
              <a:rPr lang="sl-SI" smtClean="0"/>
              <a:t>Šole in vrtci v družbi v zahtevnih časih</a:t>
            </a:r>
            <a:r>
              <a:rPr smtClean="0"/>
              <a:t/>
            </a:r>
            <a:br>
              <a:rPr smtClean="0"/>
            </a:b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3" name="Picture 2"/>
          <p:cNvPicPr>
            <a:picLocks noGrp="1" noChangeAspect="1" noChangeArrowheads="1"/>
          </p:cNvPicPr>
          <p:nvPr>
            <p:ph idx="1"/>
          </p:nvPr>
        </p:nvPicPr>
        <p:blipFill>
          <a:blip r:embed="rId2" cstate="print"/>
          <a:srcRect/>
          <a:stretch>
            <a:fillRect/>
          </a:stretch>
        </p:blipFill>
        <p:spPr>
          <a:xfrm>
            <a:off x="323850" y="1196975"/>
            <a:ext cx="8569325" cy="5256213"/>
          </a:xfrm>
        </p:spPr>
      </p:pic>
      <p:sp>
        <p:nvSpPr>
          <p:cNvPr id="1044" name="Date Placeholder 2"/>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EDAFBFB2-FAB7-4B8B-98F2-AB5F96A68A8A}" type="datetime1">
              <a:rPr lang="en-GB"/>
              <a:pPr fontAlgn="base">
                <a:spcBef>
                  <a:spcPct val="0"/>
                </a:spcBef>
                <a:spcAft>
                  <a:spcPct val="0"/>
                </a:spcAft>
              </a:pPr>
              <a:t>10/03/2014</a:t>
            </a:fld>
            <a:endParaRPr lang="en-GB"/>
          </a:p>
        </p:txBody>
      </p:sp>
      <p:sp>
        <p:nvSpPr>
          <p:cNvPr id="1045"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GB"/>
              <a:t>Slavko Gaber - CEPS - University of Ljubljana – CIMO lecture - Helsinki 6.11. 2013</a:t>
            </a:r>
          </a:p>
        </p:txBody>
      </p:sp>
      <p:sp>
        <p:nvSpPr>
          <p:cNvPr id="5" name="Slide Number Placeholder 4"/>
          <p:cNvSpPr>
            <a:spLocks noGrp="1"/>
          </p:cNvSpPr>
          <p:nvPr>
            <p:ph type="sldNum" sz="quarter" idx="12"/>
          </p:nvPr>
        </p:nvSpPr>
        <p:spPr/>
        <p:txBody>
          <a:bodyPr/>
          <a:lstStyle/>
          <a:p>
            <a:pPr>
              <a:defRPr/>
            </a:pPr>
            <a:fld id="{A4533405-7BE6-4A24-B36C-467A008A8053}" type="slidenum">
              <a:rPr lang="en-GB"/>
              <a:pPr>
                <a:defRPr/>
              </a:pPr>
              <a:t>20</a:t>
            </a:fld>
            <a:endParaRPr lang="en-GB"/>
          </a:p>
        </p:txBody>
      </p:sp>
      <p:sp>
        <p:nvSpPr>
          <p:cNvPr id="1047" name="Title 1"/>
          <p:cNvSpPr>
            <a:spLocks noGrp="1"/>
          </p:cNvSpPr>
          <p:nvPr>
            <p:ph type="title"/>
          </p:nvPr>
        </p:nvSpPr>
        <p:spPr/>
        <p:txBody>
          <a:bodyPr/>
          <a:lstStyle/>
          <a:p>
            <a:r>
              <a:rPr lang="sl-SI" smtClean="0"/>
              <a:t>Kdo išče delo --------</a:t>
            </a:r>
            <a:endParaRPr lang="en-GB" smtClean="0"/>
          </a:p>
        </p:txBody>
      </p:sp>
      <mc:AlternateContent xmlns:mc="http://schemas.openxmlformats.org/markup-compatibility/2006" xmlns:p14="http://schemas.microsoft.com/office/powerpoint/2010/main">
        <mc:Choice Requires="p14">
          <p:contentPart p14:bwMode="auto" r:id="rId3">
            <p14:nvContentPartPr>
              <p14:cNvPr id="1026" name="Ink 2"/>
              <p14:cNvContentPartPr>
                <a14:cpLocks xmlns:a14="http://schemas.microsoft.com/office/drawing/2010/main" noRot="1" noChangeAspect="1" noEditPoints="1" noChangeArrowheads="1" noChangeShapeType="1"/>
              </p14:cNvContentPartPr>
              <p14:nvPr/>
            </p14:nvContentPartPr>
            <p14:xfrm>
              <a:off x="4140200" y="1765300"/>
              <a:ext cx="284163" cy="34925"/>
            </p14:xfrm>
          </p:contentPart>
        </mc:Choice>
        <mc:Fallback xmlns="">
          <p:pic>
            <p:nvPicPr>
              <p:cNvPr id="1026" name="Ink 2"/>
              <p:cNvPicPr>
                <a:picLocks noRot="1" noChangeAspect="1" noEditPoints="1" noChangeArrowheads="1" noChangeShapeType="1"/>
              </p:cNvPicPr>
              <p:nvPr/>
            </p:nvPicPr>
            <p:blipFill>
              <a:blip r:embed="rId4"/>
              <a:stretch>
                <a:fillRect/>
              </a:stretch>
            </p:blipFill>
            <p:spPr>
              <a:xfrm>
                <a:off x="4124313" y="1703211"/>
                <a:ext cx="315937" cy="159103"/>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27" name="Ink 3"/>
              <p14:cNvContentPartPr>
                <a14:cpLocks xmlns:a14="http://schemas.microsoft.com/office/drawing/2010/main" noRot="1" noChangeAspect="1" noEditPoints="1" noChangeArrowheads="1" noChangeShapeType="1"/>
              </p14:cNvContentPartPr>
              <p14:nvPr/>
            </p14:nvContentPartPr>
            <p14:xfrm>
              <a:off x="4140200" y="1663700"/>
              <a:ext cx="274638" cy="7938"/>
            </p14:xfrm>
          </p:contentPart>
        </mc:Choice>
        <mc:Fallback xmlns="">
          <p:pic>
            <p:nvPicPr>
              <p:cNvPr id="1027" name="Ink 3"/>
              <p:cNvPicPr>
                <a:picLocks noRot="1" noChangeAspect="1" noEditPoints="1" noChangeArrowheads="1" noChangeShapeType="1"/>
              </p:cNvPicPr>
              <p:nvPr/>
            </p:nvPicPr>
            <p:blipFill>
              <a:blip r:embed="rId6"/>
              <a:stretch>
                <a:fillRect/>
              </a:stretch>
            </p:blipFill>
            <p:spPr>
              <a:xfrm>
                <a:off x="4124342" y="1627674"/>
                <a:ext cx="306715" cy="79991"/>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28" name="Ink 4"/>
              <p14:cNvContentPartPr>
                <a14:cpLocks xmlns:a14="http://schemas.microsoft.com/office/drawing/2010/main" noRot="1" noChangeAspect="1" noEditPoints="1" noChangeArrowheads="1" noChangeShapeType="1"/>
              </p14:cNvContentPartPr>
              <p14:nvPr/>
            </p14:nvContentPartPr>
            <p14:xfrm>
              <a:off x="6807200" y="4679950"/>
              <a:ext cx="257175" cy="1588"/>
            </p14:xfrm>
          </p:contentPart>
        </mc:Choice>
        <mc:Fallback xmlns="">
          <p:pic>
            <p:nvPicPr>
              <p:cNvPr id="1028" name="Ink 4"/>
              <p:cNvPicPr>
                <a:picLocks noRot="1" noChangeAspect="1" noEditPoints="1" noChangeArrowheads="1" noChangeShapeType="1"/>
              </p:cNvPicPr>
              <p:nvPr/>
            </p:nvPicPr>
            <p:blipFill>
              <a:blip r:embed="rId8"/>
              <a:stretch>
                <a:fillRect/>
              </a:stretch>
            </p:blipFill>
            <p:spPr>
              <a:xfrm>
                <a:off x="0" y="0"/>
                <a:ext cx="257760" cy="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29" name="Ink 5"/>
              <p14:cNvContentPartPr>
                <a14:cpLocks xmlns:a14="http://schemas.microsoft.com/office/drawing/2010/main" noRot="1" noChangeAspect="1" noEditPoints="1" noChangeArrowheads="1" noChangeShapeType="1"/>
              </p14:cNvContentPartPr>
              <p14:nvPr/>
            </p14:nvContentPartPr>
            <p14:xfrm>
              <a:off x="7843838" y="4621213"/>
              <a:ext cx="325437" cy="42862"/>
            </p14:xfrm>
          </p:contentPart>
        </mc:Choice>
        <mc:Fallback xmlns="">
          <p:pic>
            <p:nvPicPr>
              <p:cNvPr id="1029" name="Ink 5"/>
              <p:cNvPicPr>
                <a:picLocks noRot="1" noChangeAspect="1" noEditPoints="1" noChangeArrowheads="1" noChangeShapeType="1"/>
              </p:cNvPicPr>
              <p:nvPr/>
            </p:nvPicPr>
            <p:blipFill>
              <a:blip r:embed="rId10"/>
              <a:stretch>
                <a:fillRect/>
              </a:stretch>
            </p:blipFill>
            <p:spPr>
              <a:xfrm>
                <a:off x="7828033" y="4559379"/>
                <a:ext cx="357047" cy="166529"/>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030" name="Ink 6"/>
              <p14:cNvContentPartPr>
                <a14:cpLocks xmlns:a14="http://schemas.microsoft.com/office/drawing/2010/main" noRot="1" noChangeAspect="1" noEditPoints="1" noChangeArrowheads="1" noChangeShapeType="1"/>
              </p14:cNvContentPartPr>
              <p14:nvPr/>
            </p14:nvContentPartPr>
            <p14:xfrm>
              <a:off x="1593850" y="4603750"/>
              <a:ext cx="619125" cy="68263"/>
            </p14:xfrm>
          </p:contentPart>
        </mc:Choice>
        <mc:Fallback xmlns="">
          <p:pic>
            <p:nvPicPr>
              <p:cNvPr id="1030" name="Ink 6"/>
              <p:cNvPicPr>
                <a:picLocks noRot="1" noChangeAspect="1" noEditPoints="1" noChangeArrowheads="1" noChangeShapeType="1"/>
              </p:cNvPicPr>
              <p:nvPr/>
            </p:nvPicPr>
            <p:blipFill>
              <a:blip r:embed="rId12"/>
              <a:stretch>
                <a:fillRect/>
              </a:stretch>
            </p:blipFill>
            <p:spPr>
              <a:xfrm>
                <a:off x="1577975" y="4542138"/>
                <a:ext cx="650875" cy="191486"/>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031" name="Ink 7"/>
              <p14:cNvContentPartPr>
                <a14:cpLocks xmlns:a14="http://schemas.microsoft.com/office/drawing/2010/main" noRot="1" noChangeAspect="1" noEditPoints="1" noChangeArrowheads="1" noChangeShapeType="1"/>
              </p14:cNvContentPartPr>
              <p14:nvPr/>
            </p14:nvContentPartPr>
            <p14:xfrm>
              <a:off x="1585913" y="4525963"/>
              <a:ext cx="627062" cy="26987"/>
            </p14:xfrm>
          </p:contentPart>
        </mc:Choice>
        <mc:Fallback xmlns="">
          <p:pic>
            <p:nvPicPr>
              <p:cNvPr id="1031" name="Ink 7"/>
              <p:cNvPicPr>
                <a:picLocks noRot="1" noChangeAspect="1" noEditPoints="1" noChangeArrowheads="1" noChangeShapeType="1"/>
              </p:cNvPicPr>
              <p:nvPr/>
            </p:nvPicPr>
            <p:blipFill>
              <a:blip r:embed="rId14"/>
              <a:stretch>
                <a:fillRect/>
              </a:stretch>
            </p:blipFill>
            <p:spPr>
              <a:xfrm>
                <a:off x="1570056" y="4465840"/>
                <a:ext cx="658775" cy="147574"/>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032" name="Ink 8"/>
              <p14:cNvContentPartPr>
                <a14:cpLocks xmlns:a14="http://schemas.microsoft.com/office/drawing/2010/main" noRot="1" noChangeAspect="1" noEditPoints="1" noChangeArrowheads="1" noChangeShapeType="1"/>
              </p14:cNvContentPartPr>
              <p14:nvPr/>
            </p14:nvContentPartPr>
            <p14:xfrm>
              <a:off x="6797675" y="4508500"/>
              <a:ext cx="352425" cy="52388"/>
            </p14:xfrm>
          </p:contentPart>
        </mc:Choice>
        <mc:Fallback xmlns="">
          <p:pic>
            <p:nvPicPr>
              <p:cNvPr id="1032" name="Ink 8"/>
              <p:cNvPicPr>
                <a:picLocks noRot="1" noChangeAspect="1" noEditPoints="1" noChangeArrowheads="1" noChangeShapeType="1"/>
              </p:cNvPicPr>
              <p:nvPr/>
            </p:nvPicPr>
            <p:blipFill>
              <a:blip r:embed="rId16"/>
              <a:stretch>
                <a:fillRect/>
              </a:stretch>
            </p:blipFill>
            <p:spPr>
              <a:xfrm>
                <a:off x="6781819" y="4444912"/>
                <a:ext cx="384136" cy="179926"/>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033" name="Ink 9"/>
              <p14:cNvContentPartPr>
                <a14:cpLocks xmlns:a14="http://schemas.microsoft.com/office/drawing/2010/main" noRot="1" noChangeAspect="1" noEditPoints="1" noChangeArrowheads="1" noChangeShapeType="1"/>
              </p14:cNvContentPartPr>
              <p14:nvPr/>
            </p14:nvContentPartPr>
            <p14:xfrm>
              <a:off x="7894638" y="4508500"/>
              <a:ext cx="206375" cy="1588"/>
            </p14:xfrm>
          </p:contentPart>
        </mc:Choice>
        <mc:Fallback xmlns="">
          <p:pic>
            <p:nvPicPr>
              <p:cNvPr id="1033" name="Ink 9"/>
              <p:cNvPicPr>
                <a:picLocks noRot="1" noChangeAspect="1" noEditPoints="1" noChangeArrowheads="1" noChangeShapeType="1"/>
              </p:cNvPicPr>
              <p:nvPr/>
            </p:nvPicPr>
            <p:blipFill>
              <a:blip r:embed="rId18"/>
              <a:stretch>
                <a:fillRect/>
              </a:stretch>
            </p:blipFill>
            <p:spPr>
              <a:xfrm>
                <a:off x="0" y="0"/>
                <a:ext cx="206280" cy="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034" name="Ink 10"/>
              <p14:cNvContentPartPr>
                <a14:cpLocks xmlns:a14="http://schemas.microsoft.com/office/drawing/2010/main" noRot="1" noChangeAspect="1" noEditPoints="1" noChangeArrowheads="1" noChangeShapeType="1"/>
              </p14:cNvContentPartPr>
              <p14:nvPr/>
            </p14:nvContentPartPr>
            <p14:xfrm>
              <a:off x="8108950" y="4508500"/>
              <a:ext cx="34925" cy="1588"/>
            </p14:xfrm>
          </p:contentPart>
        </mc:Choice>
        <mc:Fallback xmlns="">
          <p:pic>
            <p:nvPicPr>
              <p:cNvPr id="1034" name="Ink 10"/>
              <p:cNvPicPr>
                <a:picLocks noRot="1" noChangeAspect="1" noEditPoints="1" noChangeArrowheads="1" noChangeShapeType="1"/>
              </p:cNvPicPr>
              <p:nvPr/>
            </p:nvPicPr>
            <p:blipFill>
              <a:blip r:embed="rId20"/>
              <a:stretch>
                <a:fillRect/>
              </a:stretch>
            </p:blipFill>
            <p:spPr>
              <a:xfrm>
                <a:off x="0" y="0"/>
                <a:ext cx="34560" cy="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035" name="Ink 11"/>
              <p14:cNvContentPartPr>
                <a14:cpLocks xmlns:a14="http://schemas.microsoft.com/office/drawing/2010/main" noRot="1" noChangeAspect="1" noEditPoints="1" noChangeArrowheads="1" noChangeShapeType="1"/>
              </p14:cNvContentPartPr>
              <p14:nvPr/>
            </p14:nvContentPartPr>
            <p14:xfrm>
              <a:off x="1585913" y="5478463"/>
              <a:ext cx="514350" cy="50800"/>
            </p14:xfrm>
          </p:contentPart>
        </mc:Choice>
        <mc:Fallback xmlns="">
          <p:pic>
            <p:nvPicPr>
              <p:cNvPr id="1035" name="Ink 11"/>
              <p:cNvPicPr>
                <a:picLocks noRot="1" noChangeAspect="1" noEditPoints="1" noChangeArrowheads="1" noChangeShapeType="1"/>
              </p:cNvPicPr>
              <p:nvPr/>
            </p:nvPicPr>
            <p:blipFill>
              <a:blip r:embed="rId22"/>
              <a:stretch>
                <a:fillRect/>
              </a:stretch>
            </p:blipFill>
            <p:spPr>
              <a:xfrm>
                <a:off x="1570087" y="5424603"/>
                <a:ext cx="546002" cy="15852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036" name="Ink 12"/>
              <p14:cNvContentPartPr>
                <a14:cpLocks xmlns:a14="http://schemas.microsoft.com/office/drawing/2010/main" noRot="1" noChangeAspect="1" noEditPoints="1" noChangeArrowheads="1" noChangeShapeType="1"/>
              </p14:cNvContentPartPr>
              <p14:nvPr/>
            </p14:nvContentPartPr>
            <p14:xfrm>
              <a:off x="6815138" y="5511800"/>
              <a:ext cx="266700" cy="1588"/>
            </p14:xfrm>
          </p:contentPart>
        </mc:Choice>
        <mc:Fallback xmlns="">
          <p:pic>
            <p:nvPicPr>
              <p:cNvPr id="1036" name="Ink 12"/>
              <p:cNvPicPr>
                <a:picLocks noRot="1" noChangeAspect="1" noEditPoints="1" noChangeArrowheads="1" noChangeShapeType="1"/>
              </p:cNvPicPr>
              <p:nvPr/>
            </p:nvPicPr>
            <p:blipFill>
              <a:blip r:embed="rId24"/>
              <a:stretch>
                <a:fillRect/>
              </a:stretch>
            </p:blipFill>
            <p:spPr>
              <a:xfrm>
                <a:off x="0" y="0"/>
                <a:ext cx="266040" cy="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037" name="Ink 13"/>
              <p14:cNvContentPartPr>
                <a14:cpLocks xmlns:a14="http://schemas.microsoft.com/office/drawing/2010/main" noRot="1" noChangeAspect="1" noEditPoints="1" noChangeArrowheads="1" noChangeShapeType="1"/>
              </p14:cNvContentPartPr>
              <p14:nvPr/>
            </p14:nvContentPartPr>
            <p14:xfrm>
              <a:off x="7851775" y="5468938"/>
              <a:ext cx="317500" cy="52387"/>
            </p14:xfrm>
          </p:contentPart>
        </mc:Choice>
        <mc:Fallback xmlns="">
          <p:pic>
            <p:nvPicPr>
              <p:cNvPr id="1037" name="Ink 13"/>
              <p:cNvPicPr>
                <a:picLocks noRot="1" noChangeAspect="1" noEditPoints="1" noChangeArrowheads="1" noChangeShapeType="1"/>
              </p:cNvPicPr>
              <p:nvPr/>
            </p:nvPicPr>
            <p:blipFill>
              <a:blip r:embed="rId26"/>
              <a:stretch>
                <a:fillRect/>
              </a:stretch>
            </p:blipFill>
            <p:spPr>
              <a:xfrm>
                <a:off x="7835936" y="5405351"/>
                <a:ext cx="349178" cy="179922"/>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038" name="Ink 14"/>
              <p14:cNvContentPartPr>
                <a14:cpLocks xmlns:a14="http://schemas.microsoft.com/office/drawing/2010/main" noRot="1" noChangeAspect="1" noEditPoints="1" noChangeArrowheads="1" noChangeShapeType="1"/>
              </p14:cNvContentPartPr>
              <p14:nvPr/>
            </p14:nvContentPartPr>
            <p14:xfrm>
              <a:off x="6797675" y="1800225"/>
              <a:ext cx="300038" cy="42863"/>
            </p14:xfrm>
          </p:contentPart>
        </mc:Choice>
        <mc:Fallback xmlns="">
          <p:pic>
            <p:nvPicPr>
              <p:cNvPr id="1038" name="Ink 14"/>
              <p:cNvPicPr>
                <a:picLocks noRot="1" noChangeAspect="1" noEditPoints="1" noChangeArrowheads="1" noChangeShapeType="1"/>
              </p:cNvPicPr>
              <p:nvPr/>
            </p:nvPicPr>
            <p:blipFill>
              <a:blip r:embed="rId28"/>
              <a:stretch>
                <a:fillRect/>
              </a:stretch>
            </p:blipFill>
            <p:spPr>
              <a:xfrm>
                <a:off x="6781865" y="1737525"/>
                <a:ext cx="331659" cy="16791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039" name="Ink 15"/>
              <p14:cNvContentPartPr>
                <a14:cpLocks xmlns:a14="http://schemas.microsoft.com/office/drawing/2010/main" noRot="1" noChangeAspect="1" noEditPoints="1" noChangeArrowheads="1" noChangeShapeType="1"/>
              </p14:cNvContentPartPr>
              <p14:nvPr/>
            </p14:nvContentPartPr>
            <p14:xfrm>
              <a:off x="6661150" y="2897188"/>
              <a:ext cx="360363" cy="60325"/>
            </p14:xfrm>
          </p:contentPart>
        </mc:Choice>
        <mc:Fallback xmlns="">
          <p:pic>
            <p:nvPicPr>
              <p:cNvPr id="1039" name="Ink 15"/>
              <p:cNvPicPr>
                <a:picLocks noRot="1" noChangeAspect="1" noEditPoints="1" noChangeArrowheads="1" noChangeShapeType="1"/>
              </p:cNvPicPr>
              <p:nvPr/>
            </p:nvPicPr>
            <p:blipFill>
              <a:blip r:embed="rId30"/>
              <a:stretch>
                <a:fillRect/>
              </a:stretch>
            </p:blipFill>
            <p:spPr>
              <a:xfrm>
                <a:off x="6645294" y="2836863"/>
                <a:ext cx="392435" cy="180975"/>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040" name="Ink 16"/>
              <p14:cNvContentPartPr>
                <a14:cpLocks xmlns:a14="http://schemas.microsoft.com/office/drawing/2010/main" noRot="1" noChangeAspect="1" noEditPoints="1" noChangeArrowheads="1" noChangeShapeType="1"/>
              </p14:cNvContentPartPr>
              <p14:nvPr/>
            </p14:nvContentPartPr>
            <p14:xfrm>
              <a:off x="1192213" y="2949575"/>
              <a:ext cx="557212" cy="25400"/>
            </p14:xfrm>
          </p:contentPart>
        </mc:Choice>
        <mc:Fallback xmlns="">
          <p:pic>
            <p:nvPicPr>
              <p:cNvPr id="1040" name="Ink 16"/>
              <p:cNvPicPr>
                <a:picLocks noRot="1" noChangeAspect="1" noEditPoints="1" noChangeArrowheads="1" noChangeShapeType="1"/>
              </p:cNvPicPr>
              <p:nvPr/>
            </p:nvPicPr>
            <p:blipFill>
              <a:blip r:embed="rId32"/>
              <a:stretch>
                <a:fillRect/>
              </a:stretch>
            </p:blipFill>
            <p:spPr>
              <a:xfrm>
                <a:off x="1176385" y="2898486"/>
                <a:ext cx="588868" cy="127289"/>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041" name="Ink 17"/>
              <p14:cNvContentPartPr>
                <a14:cpLocks xmlns:a14="http://schemas.microsoft.com/office/drawing/2010/main" noRot="1" noChangeAspect="1" noEditPoints="1" noChangeArrowheads="1" noChangeShapeType="1"/>
              </p14:cNvContentPartPr>
              <p14:nvPr/>
            </p14:nvContentPartPr>
            <p14:xfrm>
              <a:off x="6653213" y="5751513"/>
              <a:ext cx="333375" cy="34925"/>
            </p14:xfrm>
          </p:contentPart>
        </mc:Choice>
        <mc:Fallback xmlns="">
          <p:pic>
            <p:nvPicPr>
              <p:cNvPr id="1041" name="Ink 17"/>
              <p:cNvPicPr>
                <a:picLocks noRot="1" noChangeAspect="1" noEditPoints="1" noChangeArrowheads="1" noChangeShapeType="1"/>
              </p:cNvPicPr>
              <p:nvPr/>
            </p:nvPicPr>
            <p:blipFill>
              <a:blip r:embed="rId34"/>
              <a:stretch>
                <a:fillRect/>
              </a:stretch>
            </p:blipFill>
            <p:spPr>
              <a:xfrm>
                <a:off x="6637047" y="5688144"/>
                <a:ext cx="365347" cy="162023"/>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1042" name="Ink 18"/>
              <p14:cNvContentPartPr>
                <a14:cpLocks xmlns:a14="http://schemas.microsoft.com/office/drawing/2010/main" noRot="1" noChangeAspect="1" noEditPoints="1" noChangeArrowheads="1" noChangeShapeType="1"/>
              </p14:cNvContentPartPr>
              <p14:nvPr/>
            </p14:nvContentPartPr>
            <p14:xfrm>
              <a:off x="1149350" y="5811838"/>
              <a:ext cx="522288" cy="34925"/>
            </p14:xfrm>
          </p:contentPart>
        </mc:Choice>
        <mc:Fallback xmlns="">
          <p:pic>
            <p:nvPicPr>
              <p:cNvPr id="1042" name="Ink 18"/>
              <p:cNvPicPr>
                <a:picLocks noRot="1" noChangeAspect="1" noEditPoints="1" noChangeArrowheads="1" noChangeShapeType="1"/>
              </p:cNvPicPr>
              <p:nvPr/>
            </p:nvPicPr>
            <p:blipFill>
              <a:blip r:embed="rId36"/>
              <a:stretch>
                <a:fillRect/>
              </a:stretch>
            </p:blipFill>
            <p:spPr>
              <a:xfrm>
                <a:off x="1133523" y="5751233"/>
                <a:ext cx="554302" cy="156135"/>
              </a:xfrm>
              <a:prstGeom prst="rect">
                <a:avLst/>
              </a:prstGeom>
            </p:spPr>
          </p:pic>
        </mc:Fallback>
      </mc:AlternateContent>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sl-SI" dirty="0" smtClean="0"/>
              <a:t>Nujnost prerazdelitve mezdnega dela…………………….</a:t>
            </a:r>
            <a:endParaRPr lang="en-US" dirty="0"/>
          </a:p>
        </p:txBody>
      </p:sp>
      <p:sp>
        <p:nvSpPr>
          <p:cNvPr id="3" name="Content Placeholder 2"/>
          <p:cNvSpPr>
            <a:spLocks noGrp="1"/>
          </p:cNvSpPr>
          <p:nvPr>
            <p:ph idx="1"/>
          </p:nvPr>
        </p:nvSpPr>
        <p:spPr/>
        <p:txBody>
          <a:bodyPr>
            <a:normAutofit lnSpcReduction="10000"/>
          </a:bodyPr>
          <a:lstStyle/>
          <a:p>
            <a:pPr marL="274320" indent="-274320" fontAlgn="auto">
              <a:spcBef>
                <a:spcPts val="580"/>
              </a:spcBef>
              <a:spcAft>
                <a:spcPts val="0"/>
              </a:spcAft>
              <a:buFont typeface="Wingdings 2"/>
              <a:buChar char=""/>
              <a:defRPr/>
            </a:pPr>
            <a:r>
              <a:rPr lang="sl-SI" sz="2800" dirty="0" smtClean="0"/>
              <a:t>Stanje: eni preveč dela (izgorevanje ipd.) drugi brez dela</a:t>
            </a:r>
          </a:p>
          <a:p>
            <a:pPr marL="274320" indent="-274320" fontAlgn="auto">
              <a:spcBef>
                <a:spcPts val="580"/>
              </a:spcBef>
              <a:spcAft>
                <a:spcPts val="0"/>
              </a:spcAft>
              <a:buFont typeface="Wingdings 2"/>
              <a:buChar char=""/>
              <a:defRPr/>
            </a:pPr>
            <a:endParaRPr lang="en-GB" sz="2800" dirty="0"/>
          </a:p>
          <a:p>
            <a:pPr marL="274320" indent="-274320" fontAlgn="auto">
              <a:spcBef>
                <a:spcPts val="580"/>
              </a:spcBef>
              <a:spcAft>
                <a:spcPts val="0"/>
              </a:spcAft>
              <a:buFont typeface="Wingdings 2"/>
              <a:buChar char=""/>
              <a:defRPr/>
            </a:pPr>
            <a:r>
              <a:rPr lang="sl-SI" sz="2800" dirty="0" smtClean="0"/>
              <a:t>Nujen nov dogovor o prihodnem mezdnem režimu</a:t>
            </a:r>
          </a:p>
          <a:p>
            <a:pPr marL="548640" lvl="1" fontAlgn="auto">
              <a:spcBef>
                <a:spcPts val="370"/>
              </a:spcBef>
              <a:spcAft>
                <a:spcPts val="0"/>
              </a:spcAft>
              <a:buFont typeface="Wingdings 2"/>
              <a:buChar char=""/>
              <a:defRPr/>
            </a:pPr>
            <a:r>
              <a:rPr lang="sl-SI" sz="2800" dirty="0" smtClean="0"/>
              <a:t>smo na robu naslednjega skrajšanja delovnega tedna v zahodnih državah</a:t>
            </a:r>
            <a:r>
              <a:rPr lang="en-GB" sz="2800" dirty="0" smtClean="0"/>
              <a:t> </a:t>
            </a:r>
            <a:endParaRPr lang="sl-SI" sz="2800" dirty="0" smtClean="0"/>
          </a:p>
          <a:p>
            <a:pPr marL="548640" lvl="1" fontAlgn="auto">
              <a:spcBef>
                <a:spcPts val="370"/>
              </a:spcBef>
              <a:spcAft>
                <a:spcPts val="0"/>
              </a:spcAft>
              <a:buFont typeface="Wingdings 2"/>
              <a:buChar char=""/>
              <a:defRPr/>
            </a:pPr>
            <a:endParaRPr lang="en-GB" sz="2800" dirty="0" smtClean="0"/>
          </a:p>
          <a:p>
            <a:pPr marL="274320" indent="-274320" fontAlgn="auto">
              <a:spcBef>
                <a:spcPts val="580"/>
              </a:spcBef>
              <a:spcAft>
                <a:spcPts val="0"/>
              </a:spcAft>
              <a:buFont typeface="Wingdings 2"/>
              <a:buChar char=""/>
              <a:defRPr/>
            </a:pPr>
            <a:r>
              <a:rPr lang="sl-SI" sz="2800" dirty="0" smtClean="0"/>
              <a:t>Bomo ob tem zmogli zamakniti tudi </a:t>
            </a:r>
            <a:r>
              <a:rPr lang="sl-SI" sz="2800" dirty="0" err="1" smtClean="0"/>
              <a:t>modalitete</a:t>
            </a:r>
            <a:r>
              <a:rPr lang="sl-SI" sz="2800" dirty="0" smtClean="0"/>
              <a:t> dela:</a:t>
            </a:r>
            <a:r>
              <a:rPr lang="en-GB" sz="2800" dirty="0" smtClean="0"/>
              <a:t> </a:t>
            </a:r>
            <a:r>
              <a:rPr lang="sl-SI" sz="2800" dirty="0" smtClean="0"/>
              <a:t>kdaj, kje, koliko v kosu; kako; kaj (si bomo delili različna dela?? – posebej kdo bo opravil delo, ki ga praviloma opravljajo ne-Slovenci).</a:t>
            </a:r>
            <a:r>
              <a:rPr lang="en-GB" sz="2800" dirty="0" smtClean="0"/>
              <a:t>..</a:t>
            </a:r>
            <a:endParaRPr lang="en-GB" sz="2800" dirty="0"/>
          </a:p>
        </p:txBody>
      </p:sp>
      <p:sp>
        <p:nvSpPr>
          <p:cNvPr id="37891"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0773FB3F-502E-4F43-A54D-9E9226E6FE33}" type="datetime1">
              <a:rPr lang="en-US"/>
              <a:pPr fontAlgn="base">
                <a:spcBef>
                  <a:spcPct val="0"/>
                </a:spcBef>
                <a:spcAft>
                  <a:spcPct val="0"/>
                </a:spcAft>
              </a:pPr>
              <a:t>3/10/2014</a:t>
            </a:fld>
            <a:endParaRPr lang="en-US"/>
          </a:p>
        </p:txBody>
      </p:sp>
      <p:sp>
        <p:nvSpPr>
          <p:cNvPr id="37892"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University of Ljubljana - Faculty of Education - CEPS </a:t>
            </a:r>
          </a:p>
        </p:txBody>
      </p:sp>
      <p:sp>
        <p:nvSpPr>
          <p:cNvPr id="6" name="Slide Number Placeholder 5"/>
          <p:cNvSpPr>
            <a:spLocks noGrp="1"/>
          </p:cNvSpPr>
          <p:nvPr>
            <p:ph type="sldNum" sz="quarter" idx="12"/>
          </p:nvPr>
        </p:nvSpPr>
        <p:spPr/>
        <p:txBody>
          <a:bodyPr/>
          <a:lstStyle/>
          <a:p>
            <a:pPr>
              <a:defRPr/>
            </a:pPr>
            <a:fld id="{CC1E7401-662B-4E02-9C9A-9AE6627256CC}"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sl-SI" dirty="0" smtClean="0"/>
              <a:t>Šole in vrtce kaže </a:t>
            </a:r>
            <a:r>
              <a:rPr lang="sl-SI" dirty="0" err="1" smtClean="0"/>
              <a:t>pozicionirati</a:t>
            </a:r>
            <a:r>
              <a:rPr lang="sl-SI" dirty="0" smtClean="0"/>
              <a:t> kot</a:t>
            </a:r>
            <a:r>
              <a:rPr lang="en-GB" dirty="0" smtClean="0"/>
              <a:t>……….</a:t>
            </a:r>
            <a:endParaRPr lang="en-GB" dirty="0"/>
          </a:p>
        </p:txBody>
      </p:sp>
      <p:sp>
        <p:nvSpPr>
          <p:cNvPr id="39938" name="Content Placeholder 2"/>
          <p:cNvSpPr>
            <a:spLocks noGrp="1"/>
          </p:cNvSpPr>
          <p:nvPr>
            <p:ph idx="1"/>
          </p:nvPr>
        </p:nvSpPr>
        <p:spPr>
          <a:xfrm>
            <a:off x="239713" y="1600200"/>
            <a:ext cx="8447087" cy="4525963"/>
          </a:xfrm>
        </p:spPr>
        <p:txBody>
          <a:bodyPr/>
          <a:lstStyle/>
          <a:p>
            <a:r>
              <a:rPr lang="sl-SI" sz="2800" smtClean="0"/>
              <a:t>Mehanizme, točke iskanja, zagotavljanja, vzpostavljanja, dograjevanja mehanizmov dolgega prehajanja iz orto tržne ekonomije v mešane, kombinirane ekonomije</a:t>
            </a:r>
          </a:p>
          <a:p>
            <a:r>
              <a:rPr lang="sl-SI" sz="2800" smtClean="0"/>
              <a:t>Kot prostore premislekov in prakticiranj, ki segajo onstran “zasebnega, ki kolonizira javni prostor</a:t>
            </a:r>
            <a:r>
              <a:rPr lang="en-GB" sz="2800" smtClean="0"/>
              <a:t>” (Bauman 2000, 39).  </a:t>
            </a:r>
            <a:endParaRPr lang="sl-SI" sz="2800" smtClean="0"/>
          </a:p>
          <a:p>
            <a:r>
              <a:rPr lang="sl-SI" sz="2800" smtClean="0"/>
              <a:t>Predlagam torej, da  nismo predmet ampak akter sprememb – neke vrste sodobni (deloma tudi kolektivni) “organski intelektualec) razširjenega srednjega razreda v katerega jedru tako ali tako smo.</a:t>
            </a:r>
          </a:p>
          <a:p>
            <a:pPr>
              <a:buFont typeface="Wingdings 2" pitchFamily="18" charset="2"/>
              <a:buNone/>
            </a:pPr>
            <a:endParaRPr lang="en-GB" sz="2800" smtClean="0"/>
          </a:p>
        </p:txBody>
      </p:sp>
      <p:sp>
        <p:nvSpPr>
          <p:cNvPr id="39939"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E2A27218-AFE4-4D45-BA0E-DD55167D84C4}" type="datetime1">
              <a:rPr lang="en-US"/>
              <a:pPr fontAlgn="base">
                <a:spcBef>
                  <a:spcPct val="0"/>
                </a:spcBef>
                <a:spcAft>
                  <a:spcPct val="0"/>
                </a:spcAft>
              </a:pPr>
              <a:t>3/10/2014</a:t>
            </a:fld>
            <a:endParaRPr lang="en-US"/>
          </a:p>
        </p:txBody>
      </p:sp>
      <p:sp>
        <p:nvSpPr>
          <p:cNvPr id="39940"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University of Ljubljana - Faculty of Education - CEPS </a:t>
            </a:r>
          </a:p>
        </p:txBody>
      </p:sp>
      <p:sp>
        <p:nvSpPr>
          <p:cNvPr id="6" name="Slide Number Placeholder 5"/>
          <p:cNvSpPr>
            <a:spLocks noGrp="1"/>
          </p:cNvSpPr>
          <p:nvPr>
            <p:ph type="sldNum" sz="quarter" idx="12"/>
          </p:nvPr>
        </p:nvSpPr>
        <p:spPr/>
        <p:txBody>
          <a:bodyPr/>
          <a:lstStyle/>
          <a:p>
            <a:pPr>
              <a:defRPr/>
            </a:pPr>
            <a:fld id="{0C8D61D5-3E62-4F76-9C9E-02A5421C1A00}" type="slidenum">
              <a:rPr lang="en-US"/>
              <a:pPr>
                <a:defRPr/>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sl-SI" smtClean="0"/>
              <a:t>Družba v času prehoda</a:t>
            </a:r>
            <a:endParaRPr lang="en-US" smtClean="0"/>
          </a:p>
        </p:txBody>
      </p:sp>
      <p:sp>
        <p:nvSpPr>
          <p:cNvPr id="15362"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8DED1794-1D07-425F-9037-2516188F6A4C}" type="datetime1">
              <a:rPr lang="sl-SI"/>
              <a:pPr fontAlgn="base">
                <a:spcBef>
                  <a:spcPct val="0"/>
                </a:spcBef>
                <a:spcAft>
                  <a:spcPct val="0"/>
                </a:spcAft>
              </a:pPr>
              <a:t>10.3.2014</a:t>
            </a:fld>
            <a:endParaRPr lang="en-US"/>
          </a:p>
        </p:txBody>
      </p:sp>
      <p:sp>
        <p:nvSpPr>
          <p:cNvPr id="15363"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28047304-F1F7-4F5C-9130-5A28BDB41B8E}" type="slidenum">
              <a:rPr lang="en-US"/>
              <a:pPr>
                <a:defRPr/>
              </a:pPr>
              <a:t>3</a:t>
            </a:fld>
            <a:endParaRPr lang="en-US"/>
          </a:p>
        </p:txBody>
      </p:sp>
      <p:sp>
        <p:nvSpPr>
          <p:cNvPr id="15365" name="Content Placeholder 2"/>
          <p:cNvSpPr>
            <a:spLocks noGrp="1"/>
          </p:cNvSpPr>
          <p:nvPr>
            <p:ph sz="quarter" idx="1"/>
          </p:nvPr>
        </p:nvSpPr>
        <p:spPr/>
        <p:txBody>
          <a:bodyPr/>
          <a:lstStyle/>
          <a:p>
            <a:r>
              <a:rPr lang="sl-SI" smtClean="0"/>
              <a:t>T1: Čas večjih družbenih sprememb, celo kriz,</a:t>
            </a:r>
          </a:p>
          <a:p>
            <a:pPr>
              <a:buFont typeface="Wingdings 2" pitchFamily="18" charset="2"/>
              <a:buNone/>
            </a:pPr>
            <a:r>
              <a:rPr lang="sl-SI" smtClean="0"/>
              <a:t>pred vrtce in šole na vseh ravneh (tudi pred fakultete) postavlja vprašanje naše vloge v času, ko je družba na preizkušnji   </a:t>
            </a:r>
          </a:p>
          <a:p>
            <a:pPr>
              <a:buFont typeface="Wingdings 2" pitchFamily="18" charset="2"/>
              <a:buNone/>
            </a:pPr>
            <a:endParaRPr lang="sl-SI" smtClean="0"/>
          </a:p>
          <a:p>
            <a:r>
              <a:rPr lang="sl-SI" smtClean="0"/>
              <a:t>T2: V takšnih časih se v družbi poveča potreba po dodatni občutljivosti za posebej ranljive skupine ljudi (staršev, starih staršev in otrok) in tudi potreba po iskanju poti naprej za družbo v celoti…….</a:t>
            </a:r>
          </a:p>
          <a:p>
            <a:pPr>
              <a:buFont typeface="Wingdings 2" pitchFamily="18" charset="2"/>
              <a:buNone/>
            </a:pPr>
            <a:r>
              <a:rPr lang="sl-SI" smtClean="0"/>
              <a:t> </a:t>
            </a:r>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sl-SI" dirty="0" smtClean="0"/>
              <a:t>Pričakovanja se večajo in bodo še večja…</a:t>
            </a:r>
            <a:endParaRPr lang="en-US" dirty="0"/>
          </a:p>
        </p:txBody>
      </p:sp>
      <p:sp>
        <p:nvSpPr>
          <p:cNvPr id="16386"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18A36F09-91CC-4BD4-AA2E-17CA9BD90F2B}" type="datetime1">
              <a:rPr lang="sl-SI"/>
              <a:pPr fontAlgn="base">
                <a:spcBef>
                  <a:spcPct val="0"/>
                </a:spcBef>
                <a:spcAft>
                  <a:spcPct val="0"/>
                </a:spcAft>
              </a:pPr>
              <a:t>10.3.2014</a:t>
            </a:fld>
            <a:endParaRPr lang="en-US"/>
          </a:p>
        </p:txBody>
      </p:sp>
      <p:sp>
        <p:nvSpPr>
          <p:cNvPr id="16387"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2828B769-2E0F-462E-8E3A-34509F868F5C}" type="slidenum">
              <a:rPr lang="en-US"/>
              <a:pPr>
                <a:defRPr/>
              </a:pPr>
              <a:t>4</a:t>
            </a:fld>
            <a:endParaRPr lang="en-US"/>
          </a:p>
        </p:txBody>
      </p:sp>
      <p:sp>
        <p:nvSpPr>
          <p:cNvPr id="16389" name="Content Placeholder 2"/>
          <p:cNvSpPr>
            <a:spLocks noGrp="1"/>
          </p:cNvSpPr>
          <p:nvPr>
            <p:ph sz="quarter" idx="1"/>
          </p:nvPr>
        </p:nvSpPr>
        <p:spPr/>
        <p:txBody>
          <a:bodyPr/>
          <a:lstStyle/>
          <a:p>
            <a:r>
              <a:rPr lang="sl-SI" smtClean="0"/>
              <a:t>T3: Vsi, ki so ali pa vsaj čutijo, da so, v teh časih porinjeni na obrobje, bodo v vrtcu, šoli iskali oporo, zavetje in če je mogoče tudi priložnost </a:t>
            </a:r>
          </a:p>
          <a:p>
            <a:r>
              <a:rPr lang="sl-SI" smtClean="0"/>
              <a:t>Od nas bodo v naslednjih desetletjih pričakovali oporo najprej za svoje otroke; </a:t>
            </a:r>
          </a:p>
          <a:p>
            <a:r>
              <a:rPr lang="sl-SI" smtClean="0"/>
              <a:t>potem za vse v družbi</a:t>
            </a:r>
            <a:r>
              <a:rPr lang="sl-SI" smtClean="0">
                <a:latin typeface="Arial" charset="0"/>
              </a:rPr>
              <a:t>.</a:t>
            </a:r>
            <a:r>
              <a:rPr lang="sl-SI" smtClean="0"/>
              <a:t> </a:t>
            </a:r>
          </a:p>
          <a:p>
            <a:r>
              <a:rPr lang="sl-SI" smtClean="0"/>
              <a:t>T4:Od nas bodo državljanke in državljani  pričakovali več kot v običajnih časih </a:t>
            </a:r>
          </a:p>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sl-SI" dirty="0" smtClean="0"/>
              <a:t>Lahko tem pričakovanjem ustrežemo?</a:t>
            </a:r>
            <a:endParaRPr lang="en-US" dirty="0"/>
          </a:p>
        </p:txBody>
      </p:sp>
      <p:sp>
        <p:nvSpPr>
          <p:cNvPr id="17410"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46115F4B-65CF-48CC-B443-8939F20BD46A}" type="datetime1">
              <a:rPr lang="sl-SI"/>
              <a:pPr fontAlgn="base">
                <a:spcBef>
                  <a:spcPct val="0"/>
                </a:spcBef>
                <a:spcAft>
                  <a:spcPct val="0"/>
                </a:spcAft>
              </a:pPr>
              <a:t>10.3.2014</a:t>
            </a:fld>
            <a:endParaRPr lang="en-US"/>
          </a:p>
        </p:txBody>
      </p:sp>
      <p:sp>
        <p:nvSpPr>
          <p:cNvPr id="17411"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5E898F36-5477-4CB0-9574-F03F8B70118C}" type="slidenum">
              <a:rPr lang="en-US"/>
              <a:pPr>
                <a:defRPr/>
              </a:pPr>
              <a:t>5</a:t>
            </a:fld>
            <a:endParaRPr lang="en-US"/>
          </a:p>
        </p:txBody>
      </p:sp>
      <p:sp>
        <p:nvSpPr>
          <p:cNvPr id="3" name="Content Placeholder 2"/>
          <p:cNvSpPr>
            <a:spLocks noGrp="1"/>
          </p:cNvSpPr>
          <p:nvPr>
            <p:ph sz="quarter" idx="1"/>
          </p:nvPr>
        </p:nvSpPr>
        <p:spPr>
          <a:xfrm>
            <a:off x="323850" y="1484313"/>
            <a:ext cx="8569325" cy="4681537"/>
          </a:xfrm>
        </p:spPr>
        <p:txBody>
          <a:bodyPr>
            <a:normAutofit/>
          </a:bodyPr>
          <a:lstStyle/>
          <a:p>
            <a:pPr>
              <a:lnSpc>
                <a:spcPct val="90000"/>
              </a:lnSpc>
            </a:pPr>
            <a:r>
              <a:rPr lang="sl-SI" smtClean="0"/>
              <a:t>Sami smo/bomo v njih soočeni z vprašanjem</a:t>
            </a:r>
            <a:r>
              <a:rPr lang="sl-SI" smtClean="0">
                <a:latin typeface="Arial" charset="0"/>
              </a:rPr>
              <a:t>,</a:t>
            </a:r>
            <a:r>
              <a:rPr lang="sl-SI" smtClean="0"/>
              <a:t> koliko lahko tem pričakovanjem ustrežemo?</a:t>
            </a:r>
          </a:p>
          <a:p>
            <a:pPr>
              <a:lnSpc>
                <a:spcPct val="90000"/>
              </a:lnSpc>
            </a:pPr>
            <a:r>
              <a:rPr lang="sl-SI" smtClean="0"/>
              <a:t>Koliko lahko dejansko nudimo zavetrje, ko se večje število staršev otrok znajde na prepihu brezposelnosti (grožnje in tudi dejanske brezposelnosti), </a:t>
            </a:r>
          </a:p>
          <a:p>
            <a:pPr>
              <a:lnSpc>
                <a:spcPct val="90000"/>
              </a:lnSpc>
            </a:pPr>
            <a:r>
              <a:rPr lang="sl-SI" smtClean="0"/>
              <a:t>ko na vrata trka pomanjkanje, ko se soočamo tudi z revščino</a:t>
            </a:r>
            <a:r>
              <a:rPr lang="sl-SI" smtClean="0">
                <a:latin typeface="Arial" charset="0"/>
              </a:rPr>
              <a:t>,</a:t>
            </a:r>
          </a:p>
          <a:p>
            <a:pPr>
              <a:lnSpc>
                <a:spcPct val="90000"/>
              </a:lnSpc>
            </a:pPr>
            <a:r>
              <a:rPr lang="sl-SI" smtClean="0"/>
              <a:t>kako naj pomagamo, ko se povečajo tveganja, ki jih sami težko obvladajo? </a:t>
            </a:r>
          </a:p>
          <a:p>
            <a:pPr>
              <a:lnSpc>
                <a:spcPct val="90000"/>
              </a:lnSpc>
            </a:pPr>
            <a:r>
              <a:rPr lang="sl-SI" smtClean="0"/>
              <a:t>Kaj lahko naredimo kot del družbe, ki se bo morala spoprijeti z izzivi okoljske problematike – žled nas ni obiskal zadnjič; poplave ne bodo izginile…..; nevarnost stroškov, ko bodo šli preko meja obvladljivih ………… spori ob pomanjkanju sredstev in……</a:t>
            </a:r>
          </a:p>
          <a:p>
            <a:pPr>
              <a:lnSpc>
                <a:spcPct val="90000"/>
              </a:lnSpc>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sl-SI" smtClean="0"/>
              <a:t>Eno je gotovo….</a:t>
            </a:r>
          </a:p>
        </p:txBody>
      </p:sp>
      <p:sp>
        <p:nvSpPr>
          <p:cNvPr id="18434"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D32293A3-4399-472F-B9D4-506052A98BAD}" type="datetime1">
              <a:rPr lang="sl-SI"/>
              <a:pPr fontAlgn="base">
                <a:spcBef>
                  <a:spcPct val="0"/>
                </a:spcBef>
                <a:spcAft>
                  <a:spcPct val="0"/>
                </a:spcAft>
              </a:pPr>
              <a:t>10.3.2014</a:t>
            </a:fld>
            <a:endParaRPr lang="en-US"/>
          </a:p>
        </p:txBody>
      </p:sp>
      <p:sp>
        <p:nvSpPr>
          <p:cNvPr id="18435"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6" name="Slide Number Placeholder 5"/>
          <p:cNvSpPr>
            <a:spLocks noGrp="1"/>
          </p:cNvSpPr>
          <p:nvPr>
            <p:ph type="sldNum" sz="quarter" idx="12"/>
          </p:nvPr>
        </p:nvSpPr>
        <p:spPr/>
        <p:txBody>
          <a:bodyPr/>
          <a:lstStyle/>
          <a:p>
            <a:pPr>
              <a:defRPr/>
            </a:pPr>
            <a:fld id="{77F998BA-D1C7-49C6-99B6-B9621B3F7AB1}" type="slidenum">
              <a:rPr lang="en-US"/>
              <a:pPr>
                <a:defRPr/>
              </a:pPr>
              <a:t>6</a:t>
            </a:fld>
            <a:endParaRPr lang="en-US"/>
          </a:p>
        </p:txBody>
      </p:sp>
      <p:sp>
        <p:nvSpPr>
          <p:cNvPr id="18437" name="Content Placeholder 2"/>
          <p:cNvSpPr>
            <a:spLocks noGrp="1"/>
          </p:cNvSpPr>
          <p:nvPr>
            <p:ph sz="quarter" idx="1"/>
          </p:nvPr>
        </p:nvSpPr>
        <p:spPr/>
        <p:txBody>
          <a:bodyPr/>
          <a:lstStyle/>
          <a:p>
            <a:r>
              <a:rPr lang="sl-SI" smtClean="0"/>
              <a:t>Vrtec in šola pri zmanjševanju negotovosti, pri iskanju izhodov iz stisk ne moreta delati čudežev:</a:t>
            </a:r>
          </a:p>
          <a:p>
            <a:pPr lvl="1"/>
            <a:r>
              <a:rPr lang="sl-SI" smtClean="0">
                <a:latin typeface="Arial" charset="0"/>
              </a:rPr>
              <a:t>s</a:t>
            </a:r>
            <a:r>
              <a:rPr lang="sl-SI" smtClean="0"/>
              <a:t>poprijem z odprtimi vprašanji prihodnosti družbe (naše, Evrope, sveta) je skupno vprašanje človeštva in nobena od institucij jih ne more rešiti sama – tako tudi vrtec in šola ne</a:t>
            </a:r>
            <a:r>
              <a:rPr lang="sl-SI" smtClean="0">
                <a:latin typeface="Arial" charset="0"/>
              </a:rPr>
              <a:t>.</a:t>
            </a:r>
          </a:p>
          <a:p>
            <a:r>
              <a:rPr lang="sl-SI" smtClean="0"/>
              <a:t>Zdi pa se, da lahko mi iz polja edukacije pomembno sodelujemo:</a:t>
            </a:r>
          </a:p>
          <a:p>
            <a:pPr lvl="1"/>
            <a:r>
              <a:rPr lang="sl-SI" smtClean="0">
                <a:latin typeface="Arial" charset="0"/>
              </a:rPr>
              <a:t>t</a:t>
            </a:r>
            <a:r>
              <a:rPr lang="sl-SI" smtClean="0"/>
              <a:t>ako pri zmanjševanju, reševanju trenutnih, konkretnih stisk kot pri</a:t>
            </a:r>
          </a:p>
          <a:p>
            <a:pPr lvl="1"/>
            <a:r>
              <a:rPr lang="sl-SI" smtClean="0">
                <a:latin typeface="Arial" charset="0"/>
              </a:rPr>
              <a:t>i</a:t>
            </a:r>
            <a:r>
              <a:rPr lang="sl-SI" smtClean="0"/>
              <a:t>skanju poti onstran strukturnih sistemskih zagat, zakotij, pasti v katerih se nahajamo</a:t>
            </a:r>
            <a:r>
              <a:rPr lang="sl-SI" smtClean="0">
                <a:latin typeface="Arial"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sl-SI" smtClean="0"/>
              <a:t>Odprta vprašanja………………..</a:t>
            </a:r>
            <a:endParaRPr lang="en-US" smtClean="0"/>
          </a:p>
        </p:txBody>
      </p:sp>
      <p:sp>
        <p:nvSpPr>
          <p:cNvPr id="19458" name="Date Placeholder 3"/>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464050E8-6829-445F-BCA4-A5D5C7D65DF1}" type="datetime1">
              <a:rPr lang="sl-SI"/>
              <a:pPr fontAlgn="base">
                <a:spcBef>
                  <a:spcPct val="0"/>
                </a:spcBef>
                <a:spcAft>
                  <a:spcPct val="0"/>
                </a:spcAft>
              </a:pPr>
              <a:t>10.3.2014</a:t>
            </a:fld>
            <a:endParaRPr lang="en-US"/>
          </a:p>
        </p:txBody>
      </p:sp>
      <p:sp>
        <p:nvSpPr>
          <p:cNvPr id="19459"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AFD1F197-4465-4310-9C16-72EBB1EA09B9}" type="slidenum">
              <a:rPr lang="en-US"/>
              <a:pPr>
                <a:defRPr/>
              </a:pPr>
              <a:t>7</a:t>
            </a:fld>
            <a:endParaRPr lang="en-US"/>
          </a:p>
        </p:txBody>
      </p:sp>
      <p:sp>
        <p:nvSpPr>
          <p:cNvPr id="19461" name="Content Placeholder 2"/>
          <p:cNvSpPr>
            <a:spLocks noGrp="1"/>
          </p:cNvSpPr>
          <p:nvPr>
            <p:ph sz="quarter" idx="1"/>
          </p:nvPr>
        </p:nvSpPr>
        <p:spPr>
          <a:ln>
            <a:solidFill>
              <a:schemeClr val="bg2"/>
            </a:solidFill>
          </a:ln>
        </p:spPr>
        <p:txBody>
          <a:bodyPr/>
          <a:lstStyle/>
          <a:p>
            <a:r>
              <a:rPr lang="sl-SI" smtClean="0"/>
              <a:t>V letih, ki so pred nami se bomo s</a:t>
            </a:r>
            <a:r>
              <a:rPr lang="en-GB" smtClean="0"/>
              <a:t>praševali ali </a:t>
            </a:r>
            <a:r>
              <a:rPr lang="sl-SI" smtClean="0"/>
              <a:t>in v kolikšni meri </a:t>
            </a:r>
            <a:r>
              <a:rPr lang="en-GB" smtClean="0"/>
              <a:t>smo pripravljeni, sposobn</a:t>
            </a:r>
            <a:r>
              <a:rPr lang="sl-SI" smtClean="0"/>
              <a:t>i</a:t>
            </a:r>
            <a:r>
              <a:rPr lang="en-GB" smtClean="0"/>
              <a:t> </a:t>
            </a:r>
            <a:r>
              <a:rPr lang="en-GB" i="1" smtClean="0">
                <a:solidFill>
                  <a:srgbClr val="FF0000"/>
                </a:solidFill>
              </a:rPr>
              <a:t>pomagati</a:t>
            </a:r>
            <a:r>
              <a:rPr lang="en-GB" smtClean="0"/>
              <a:t> v šolah in vrtcih vzpostavljati prostore</a:t>
            </a:r>
            <a:r>
              <a:rPr lang="sl-SI" smtClean="0"/>
              <a:t>:</a:t>
            </a:r>
          </a:p>
          <a:p>
            <a:r>
              <a:rPr lang="sl-SI" smtClean="0"/>
              <a:t>zmanjševanja, blažitve neenakosti, ki v čedalje večji meri označujejo tudi našo družbo?</a:t>
            </a:r>
          </a:p>
          <a:p>
            <a:pPr lvl="1"/>
            <a:r>
              <a:rPr lang="sl-SI" smtClean="0"/>
              <a:t>Najprej tako, da opazimo otroka, ki potrebuje dodatno pozornost v skupini, v razredu, v našem vrtcu, na naši šoli?</a:t>
            </a:r>
          </a:p>
          <a:p>
            <a:pPr lvl="1"/>
            <a:r>
              <a:rPr lang="sl-SI" smtClean="0"/>
              <a:t>Znamo ponuditi pomoč , ko se zaplete pri pridobivanju spretnosti, znanja</a:t>
            </a:r>
            <a:r>
              <a:rPr lang="sl-SI" smtClean="0">
                <a:latin typeface="Arial" charset="0"/>
              </a:rPr>
              <a:t>.</a:t>
            </a:r>
          </a:p>
          <a:p>
            <a:pPr lvl="1"/>
            <a:r>
              <a:rPr lang="sl-SI" smtClean="0"/>
              <a:t>To je in ostaja naša prva dolžnost – tu obstaja prostor za korak naprej </a:t>
            </a:r>
            <a:r>
              <a:rPr lang="sl-SI" smtClean="0">
                <a:solidFill>
                  <a:srgbClr val="FF0000"/>
                </a:solidFill>
              </a:rPr>
              <a:t>N: Pisa rezultati</a:t>
            </a:r>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sl-SI" dirty="0" smtClean="0"/>
              <a:t>PISA in uspešnost pri zmanjševanju vpliva izvora otrok…..</a:t>
            </a:r>
            <a:endParaRPr lang="sl-SI" dirty="0"/>
          </a:p>
        </p:txBody>
      </p:sp>
      <p:sp>
        <p:nvSpPr>
          <p:cNvPr id="20482" name="Date Placeholder 2"/>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B457AD78-C0FC-4D66-A6F2-2502842FB4A2}" type="datetime1">
              <a:rPr lang="sl-SI"/>
              <a:pPr fontAlgn="base">
                <a:spcBef>
                  <a:spcPct val="0"/>
                </a:spcBef>
                <a:spcAft>
                  <a:spcPct val="0"/>
                </a:spcAft>
              </a:pPr>
              <a:t>10.3.2014</a:t>
            </a:fld>
            <a:endParaRPr lang="en-US"/>
          </a:p>
        </p:txBody>
      </p:sp>
      <p:sp>
        <p:nvSpPr>
          <p:cNvPr id="20483"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44C9D38D-2465-4C32-BC87-3E65AF372F7A}" type="slidenum">
              <a:rPr lang="en-US"/>
              <a:pPr>
                <a:defRPr/>
              </a:pPr>
              <a:t>8</a:t>
            </a:fld>
            <a:endParaRPr lang="en-US"/>
          </a:p>
        </p:txBody>
      </p:sp>
      <p:sp>
        <p:nvSpPr>
          <p:cNvPr id="20485" name="Content Placeholder 5"/>
          <p:cNvSpPr>
            <a:spLocks noGrp="1"/>
          </p:cNvSpPr>
          <p:nvPr>
            <p:ph sz="quarter" idx="1"/>
          </p:nvPr>
        </p:nvSpPr>
        <p:spPr/>
        <p:txBody>
          <a:bodyPr/>
          <a:lstStyle/>
          <a:p>
            <a:r>
              <a:rPr lang="sl-SI" smtClean="0"/>
              <a:t>Tu sicer že sedaj nismo slabi, smo pa lahko še boljši:</a:t>
            </a:r>
          </a:p>
          <a:p>
            <a:pPr>
              <a:buFont typeface="Wingdings 2" pitchFamily="18" charset="2"/>
              <a:buNone/>
            </a:pPr>
            <a:endParaRPr lang="sl-SI" smtClean="0"/>
          </a:p>
          <a:p>
            <a:pPr>
              <a:buFont typeface="Wingdings 2" pitchFamily="18" charset="2"/>
              <a:buNone/>
            </a:pPr>
            <a:r>
              <a:rPr lang="sl-SI" smtClean="0"/>
              <a:t> “</a:t>
            </a:r>
            <a:r>
              <a:rPr lang="en-US" smtClean="0"/>
              <a:t>School systems in Austria,</a:t>
            </a:r>
            <a:r>
              <a:rPr lang="sl-SI" smtClean="0"/>
              <a:t> </a:t>
            </a:r>
            <a:r>
              <a:rPr lang="en-US" smtClean="0"/>
              <a:t>Belgium, Denmark, Germany, Ireland, the Netherlands, Poland, Slovenia, Shanghai-China, Singapore, Switzerland</a:t>
            </a:r>
            <a:r>
              <a:rPr lang="sl-SI" smtClean="0"/>
              <a:t> </a:t>
            </a:r>
            <a:r>
              <a:rPr lang="en-GB" smtClean="0"/>
              <a:t>and Viet Nam achieve high mathematics performance without introducing greater inequities in education outcomes</a:t>
            </a:r>
            <a:r>
              <a:rPr lang="sl-SI" smtClean="0"/>
              <a:t> </a:t>
            </a:r>
            <a:r>
              <a:rPr lang="en-US" smtClean="0"/>
              <a:t>(Figure II.1.2).</a:t>
            </a:r>
            <a:r>
              <a:rPr lang="sl-SI" smtClean="0"/>
              <a:t>”</a:t>
            </a:r>
          </a:p>
          <a:p>
            <a:endParaRPr lang="sl-SI"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1" name="Title 1"/>
          <p:cNvSpPr>
            <a:spLocks noGrp="1"/>
          </p:cNvSpPr>
          <p:nvPr>
            <p:ph type="title"/>
          </p:nvPr>
        </p:nvSpPr>
        <p:spPr/>
        <p:txBody>
          <a:bodyPr/>
          <a:lstStyle/>
          <a:p>
            <a:endParaRPr lang="sl-SI" smtClean="0"/>
          </a:p>
        </p:txBody>
      </p:sp>
      <p:sp>
        <p:nvSpPr>
          <p:cNvPr id="22542" name="Date Placeholder 2"/>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fld id="{065D0A4A-2562-4A44-BBEB-82608E411EBE}" type="datetime1">
              <a:rPr lang="sl-SI"/>
              <a:pPr fontAlgn="base">
                <a:spcBef>
                  <a:spcPct val="0"/>
                </a:spcBef>
                <a:spcAft>
                  <a:spcPct val="0"/>
                </a:spcAft>
              </a:pPr>
              <a:t>10.3.2014</a:t>
            </a:fld>
            <a:endParaRPr lang="en-US"/>
          </a:p>
        </p:txBody>
      </p:sp>
      <p:sp>
        <p:nvSpPr>
          <p:cNvPr id="22543"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Slavko Gaber - CEPS-PEF-Univerza v Ljubljani</a:t>
            </a:r>
          </a:p>
        </p:txBody>
      </p:sp>
      <p:sp>
        <p:nvSpPr>
          <p:cNvPr id="5" name="Slide Number Placeholder 4"/>
          <p:cNvSpPr>
            <a:spLocks noGrp="1"/>
          </p:cNvSpPr>
          <p:nvPr>
            <p:ph type="sldNum" sz="quarter" idx="12"/>
          </p:nvPr>
        </p:nvSpPr>
        <p:spPr/>
        <p:txBody>
          <a:bodyPr/>
          <a:lstStyle/>
          <a:p>
            <a:pPr>
              <a:defRPr/>
            </a:pPr>
            <a:fld id="{81B13B0A-8A21-47D2-9A2F-C6B4FCAD1D09}" type="slidenum">
              <a:rPr lang="en-US"/>
              <a:pPr>
                <a:defRPr/>
              </a:pPr>
              <a:t>9</a:t>
            </a:fld>
            <a:endParaRPr lang="en-US"/>
          </a:p>
        </p:txBody>
      </p:sp>
      <p:pic>
        <p:nvPicPr>
          <p:cNvPr id="22545" name="Picture 2"/>
          <p:cNvPicPr>
            <a:picLocks noGrp="1" noChangeAspect="1" noChangeArrowheads="1"/>
          </p:cNvPicPr>
          <p:nvPr>
            <p:ph sz="quarter" idx="1"/>
          </p:nvPr>
        </p:nvPicPr>
        <p:blipFill>
          <a:blip r:embed="rId2" cstate="print"/>
          <a:srcRect/>
          <a:stretch>
            <a:fillRect/>
          </a:stretch>
        </p:blipFill>
        <p:spPr>
          <a:xfrm>
            <a:off x="539750" y="188913"/>
            <a:ext cx="8496300" cy="6192837"/>
          </a:xfrm>
        </p:spPr>
      </p:pic>
      <mc:AlternateContent xmlns:mc="http://schemas.openxmlformats.org/markup-compatibility/2006" xmlns:p14="http://schemas.microsoft.com/office/powerpoint/2010/main">
        <mc:Choice Requires="p14">
          <p:contentPart p14:bwMode="auto" r:id="rId3">
            <p14:nvContentPartPr>
              <p14:cNvPr id="22529" name="Ink 1"/>
              <p14:cNvContentPartPr>
                <a14:cpLocks xmlns:a14="http://schemas.microsoft.com/office/drawing/2010/main" noRot="1" noChangeAspect="1" noEditPoints="1" noChangeArrowheads="1" noChangeShapeType="1"/>
              </p14:cNvContentPartPr>
              <p14:nvPr/>
            </p14:nvContentPartPr>
            <p14:xfrm>
              <a:off x="746125" y="1739900"/>
              <a:ext cx="728663" cy="42863"/>
            </p14:xfrm>
          </p:contentPart>
        </mc:Choice>
        <mc:Fallback xmlns="">
          <p:pic>
            <p:nvPicPr>
              <p:cNvPr id="22529" name="Ink 1"/>
              <p:cNvPicPr>
                <a:picLocks noRot="1" noChangeAspect="1" noEditPoints="1" noChangeArrowheads="1" noChangeShapeType="1"/>
              </p:cNvPicPr>
              <p:nvPr/>
            </p:nvPicPr>
            <p:blipFill>
              <a:blip r:embed="rId4"/>
              <a:stretch>
                <a:fillRect/>
              </a:stretch>
            </p:blipFill>
            <p:spPr>
              <a:xfrm>
                <a:off x="730292" y="1687512"/>
                <a:ext cx="760328" cy="147639"/>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2530" name="Ink 2"/>
              <p14:cNvContentPartPr>
                <a14:cpLocks xmlns:a14="http://schemas.microsoft.com/office/drawing/2010/main" noRot="1" noChangeAspect="1" noEditPoints="1" noChangeArrowheads="1" noChangeShapeType="1"/>
              </p14:cNvContentPartPr>
              <p14:nvPr/>
            </p14:nvContentPartPr>
            <p14:xfrm>
              <a:off x="3325813" y="1808163"/>
              <a:ext cx="223837" cy="9525"/>
            </p14:xfrm>
          </p:contentPart>
        </mc:Choice>
        <mc:Fallback xmlns="">
          <p:pic>
            <p:nvPicPr>
              <p:cNvPr id="22530" name="Ink 2"/>
              <p:cNvPicPr>
                <a:picLocks noRot="1" noChangeAspect="1" noEditPoints="1" noChangeArrowheads="1" noChangeShapeType="1"/>
              </p:cNvPicPr>
              <p:nvPr/>
            </p:nvPicPr>
            <p:blipFill>
              <a:blip r:embed="rId6"/>
              <a:stretch>
                <a:fillRect/>
              </a:stretch>
            </p:blipFill>
            <p:spPr>
              <a:xfrm>
                <a:off x="3309928" y="1743686"/>
                <a:ext cx="255607" cy="138845"/>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2531" name="Ink 3"/>
              <p14:cNvContentPartPr>
                <a14:cpLocks xmlns:a14="http://schemas.microsoft.com/office/drawing/2010/main" noRot="1" noChangeAspect="1" noEditPoints="1" noChangeArrowheads="1" noChangeShapeType="1"/>
              </p14:cNvContentPartPr>
              <p14:nvPr/>
            </p14:nvContentPartPr>
            <p14:xfrm>
              <a:off x="5494338" y="1808163"/>
              <a:ext cx="292100" cy="17462"/>
            </p14:xfrm>
          </p:contentPart>
        </mc:Choice>
        <mc:Fallback xmlns="">
          <p:pic>
            <p:nvPicPr>
              <p:cNvPr id="22531" name="Ink 3"/>
              <p:cNvPicPr>
                <a:picLocks noRot="1" noChangeAspect="1" noEditPoints="1" noChangeArrowheads="1" noChangeShapeType="1"/>
              </p:cNvPicPr>
              <p:nvPr/>
            </p:nvPicPr>
            <p:blipFill>
              <a:blip r:embed="rId8"/>
              <a:stretch>
                <a:fillRect/>
              </a:stretch>
            </p:blipFill>
            <p:spPr>
              <a:xfrm>
                <a:off x="5478451" y="1762293"/>
                <a:ext cx="324235" cy="109203"/>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2532" name="Ink 4"/>
              <p14:cNvContentPartPr>
                <a14:cpLocks xmlns:a14="http://schemas.microsoft.com/office/drawing/2010/main" noRot="1" noChangeAspect="1" noEditPoints="1" noChangeArrowheads="1" noChangeShapeType="1"/>
              </p14:cNvContentPartPr>
              <p14:nvPr/>
            </p14:nvContentPartPr>
            <p14:xfrm>
              <a:off x="7664450" y="1800225"/>
              <a:ext cx="247650" cy="17463"/>
            </p14:xfrm>
          </p:contentPart>
        </mc:Choice>
        <mc:Fallback xmlns="">
          <p:pic>
            <p:nvPicPr>
              <p:cNvPr id="22532" name="Ink 4"/>
              <p:cNvPicPr>
                <a:picLocks noRot="1" noChangeAspect="1" noEditPoints="1" noChangeArrowheads="1" noChangeShapeType="1"/>
              </p:cNvPicPr>
              <p:nvPr/>
            </p:nvPicPr>
            <p:blipFill>
              <a:blip r:embed="rId10"/>
              <a:stretch>
                <a:fillRect/>
              </a:stretch>
            </p:blipFill>
            <p:spPr>
              <a:xfrm>
                <a:off x="7648703" y="1751162"/>
                <a:ext cx="279143" cy="115588"/>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2533" name="Ink 5"/>
              <p14:cNvContentPartPr>
                <a14:cpLocks xmlns:a14="http://schemas.microsoft.com/office/drawing/2010/main" noRot="1" noChangeAspect="1" noEditPoints="1" noChangeArrowheads="1" noChangeShapeType="1"/>
              </p14:cNvContentPartPr>
              <p14:nvPr/>
            </p14:nvContentPartPr>
            <p14:xfrm>
              <a:off x="7659688" y="29210000"/>
              <a:ext cx="0" cy="0"/>
            </p14:xfrm>
          </p:contentPart>
        </mc:Choice>
        <mc:Fallback xmlns="">
          <p:pic>
            <p:nvPicPr>
              <p:cNvPr id="22533" name="Ink 5"/>
              <p:cNvPicPr>
                <a:picLocks noRot="1" noChangeAspect="1" noEditPoints="1" noChangeArrowheads="1" noChangeShapeType="1"/>
              </p:cNvPicPr>
              <p:nvPr/>
            </p:nvPicPr>
            <p:blipFill>
              <a:blip r:embed="rId12"/>
              <a:stretch>
                <a:fillRect/>
              </a:stretch>
            </p:blipFill>
            <p:spPr>
              <a:xfrm>
                <a:off x="7659688" y="29210000"/>
                <a:ext cx="0" cy="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2534" name="Ink 6"/>
              <p14:cNvContentPartPr>
                <a14:cpLocks xmlns:a14="http://schemas.microsoft.com/office/drawing/2010/main" noRot="1" noChangeAspect="1" noEditPoints="1" noChangeArrowheads="1" noChangeShapeType="1"/>
              </p14:cNvContentPartPr>
              <p14:nvPr/>
            </p14:nvContentPartPr>
            <p14:xfrm>
              <a:off x="779463" y="2957513"/>
              <a:ext cx="463550" cy="17462"/>
            </p14:xfrm>
          </p:contentPart>
        </mc:Choice>
        <mc:Fallback xmlns="">
          <p:pic>
            <p:nvPicPr>
              <p:cNvPr id="22534" name="Ink 6"/>
              <p:cNvPicPr>
                <a:picLocks noRot="1" noChangeAspect="1" noEditPoints="1" noChangeArrowheads="1" noChangeShapeType="1"/>
              </p:cNvPicPr>
              <p:nvPr/>
            </p:nvPicPr>
            <p:blipFill>
              <a:blip r:embed="rId14"/>
              <a:stretch>
                <a:fillRect/>
              </a:stretch>
            </p:blipFill>
            <p:spPr>
              <a:xfrm>
                <a:off x="763615" y="2907943"/>
                <a:ext cx="495246" cy="116601"/>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2535" name="Ink 7"/>
              <p14:cNvContentPartPr>
                <a14:cpLocks xmlns:a14="http://schemas.microsoft.com/office/drawing/2010/main" noRot="1" noChangeAspect="1" noEditPoints="1" noChangeArrowheads="1" noChangeShapeType="1"/>
              </p14:cNvContentPartPr>
              <p14:nvPr/>
            </p14:nvContentPartPr>
            <p14:xfrm>
              <a:off x="3335338" y="2957513"/>
              <a:ext cx="206375" cy="1587"/>
            </p14:xfrm>
          </p:contentPart>
        </mc:Choice>
        <mc:Fallback xmlns="">
          <p:pic>
            <p:nvPicPr>
              <p:cNvPr id="22535" name="Ink 7"/>
              <p:cNvPicPr>
                <a:picLocks noRot="1" noChangeAspect="1" noEditPoints="1" noChangeArrowheads="1" noChangeShapeType="1"/>
              </p:cNvPicPr>
              <p:nvPr/>
            </p:nvPicPr>
            <p:blipFill>
              <a:blip r:embed="rId16"/>
              <a:stretch>
                <a:fillRect/>
              </a:stretch>
            </p:blipFill>
            <p:spPr>
              <a:xfrm>
                <a:off x="0" y="0"/>
                <a:ext cx="206280" cy="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2536" name="Ink 8"/>
              <p14:cNvContentPartPr>
                <a14:cpLocks xmlns:a14="http://schemas.microsoft.com/office/drawing/2010/main" noRot="1" noChangeAspect="1" noEditPoints="1" noChangeArrowheads="1" noChangeShapeType="1"/>
              </p14:cNvContentPartPr>
              <p14:nvPr/>
            </p14:nvContentPartPr>
            <p14:xfrm>
              <a:off x="5529263" y="2982913"/>
              <a:ext cx="206375" cy="1587"/>
            </p14:xfrm>
          </p:contentPart>
        </mc:Choice>
        <mc:Fallback xmlns="">
          <p:pic>
            <p:nvPicPr>
              <p:cNvPr id="22536" name="Ink 8"/>
              <p:cNvPicPr>
                <a:picLocks noRot="1" noChangeAspect="1" noEditPoints="1" noChangeArrowheads="1" noChangeShapeType="1"/>
              </p:cNvPicPr>
              <p:nvPr/>
            </p:nvPicPr>
            <p:blipFill>
              <a:blip r:embed="rId16"/>
              <a:stretch>
                <a:fillRect/>
              </a:stretch>
            </p:blipFill>
            <p:spPr>
              <a:xfrm>
                <a:off x="0" y="0"/>
                <a:ext cx="206280" cy="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2537" name="Ink 9"/>
              <p14:cNvContentPartPr>
                <a14:cpLocks xmlns:a14="http://schemas.microsoft.com/office/drawing/2010/main" noRot="1" noChangeAspect="1" noEditPoints="1" noChangeArrowheads="1" noChangeShapeType="1"/>
              </p14:cNvContentPartPr>
              <p14:nvPr/>
            </p14:nvContentPartPr>
            <p14:xfrm>
              <a:off x="7723188" y="2974975"/>
              <a:ext cx="163512" cy="7938"/>
            </p14:xfrm>
          </p:contentPart>
        </mc:Choice>
        <mc:Fallback xmlns="">
          <p:pic>
            <p:nvPicPr>
              <p:cNvPr id="22537" name="Ink 9"/>
              <p:cNvPicPr>
                <a:picLocks noRot="1" noChangeAspect="1" noEditPoints="1" noChangeArrowheads="1" noChangeShapeType="1"/>
              </p:cNvPicPr>
              <p:nvPr/>
            </p:nvPicPr>
            <p:blipFill>
              <a:blip r:embed="rId19"/>
              <a:stretch>
                <a:fillRect/>
              </a:stretch>
            </p:blipFill>
            <p:spPr>
              <a:xfrm>
                <a:off x="7707341" y="2925079"/>
                <a:ext cx="195206" cy="10773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2538" name="Ink 10"/>
              <p14:cNvContentPartPr>
                <a14:cpLocks xmlns:a14="http://schemas.microsoft.com/office/drawing/2010/main" noRot="1" noChangeAspect="1" noEditPoints="1" noChangeArrowheads="1" noChangeShapeType="1"/>
              </p14:cNvContentPartPr>
              <p14:nvPr/>
            </p14:nvContentPartPr>
            <p14:xfrm>
              <a:off x="7740650" y="2160588"/>
              <a:ext cx="120650" cy="9525"/>
            </p14:xfrm>
          </p:contentPart>
        </mc:Choice>
        <mc:Fallback xmlns="">
          <p:pic>
            <p:nvPicPr>
              <p:cNvPr id="22538" name="Ink 10"/>
              <p:cNvPicPr>
                <a:picLocks noRot="1" noChangeAspect="1" noEditPoints="1" noChangeArrowheads="1" noChangeShapeType="1"/>
              </p:cNvPicPr>
              <p:nvPr/>
            </p:nvPicPr>
            <p:blipFill>
              <a:blip r:embed="rId21"/>
              <a:stretch>
                <a:fillRect/>
              </a:stretch>
            </p:blipFill>
            <p:spPr>
              <a:xfrm>
                <a:off x="7724756" y="2095745"/>
                <a:ext cx="152438" cy="138845"/>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2539" name="Ink 11"/>
              <p14:cNvContentPartPr>
                <a14:cpLocks xmlns:a14="http://schemas.microsoft.com/office/drawing/2010/main" noRot="1" noChangeAspect="1" noEditPoints="1" noChangeArrowheads="1" noChangeShapeType="1"/>
              </p14:cNvContentPartPr>
              <p14:nvPr/>
            </p14:nvContentPartPr>
            <p14:xfrm>
              <a:off x="5546725" y="2160588"/>
              <a:ext cx="153988" cy="1587"/>
            </p14:xfrm>
          </p:contentPart>
        </mc:Choice>
        <mc:Fallback xmlns="">
          <p:pic>
            <p:nvPicPr>
              <p:cNvPr id="22539" name="Ink 11"/>
              <p:cNvPicPr>
                <a:picLocks noRot="1" noChangeAspect="1" noEditPoints="1" noChangeArrowheads="1" noChangeShapeType="1"/>
              </p:cNvPicPr>
              <p:nvPr/>
            </p:nvPicPr>
            <p:blipFill>
              <a:blip r:embed="rId23"/>
              <a:stretch>
                <a:fillRect/>
              </a:stretch>
            </p:blipFill>
            <p:spPr>
              <a:xfrm>
                <a:off x="0" y="0"/>
                <a:ext cx="154440" cy="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2540" name="Ink 12"/>
              <p14:cNvContentPartPr>
                <a14:cpLocks xmlns:a14="http://schemas.microsoft.com/office/drawing/2010/main" noRot="1" noChangeAspect="1" noEditPoints="1" noChangeArrowheads="1" noChangeShapeType="1"/>
              </p14:cNvContentPartPr>
              <p14:nvPr/>
            </p14:nvContentPartPr>
            <p14:xfrm>
              <a:off x="3335338" y="2168525"/>
              <a:ext cx="188912" cy="17463"/>
            </p14:xfrm>
          </p:contentPart>
        </mc:Choice>
        <mc:Fallback xmlns="">
          <p:pic>
            <p:nvPicPr>
              <p:cNvPr id="22540" name="Ink 12"/>
              <p:cNvPicPr>
                <a:picLocks noRot="1" noChangeAspect="1" noEditPoints="1" noChangeArrowheads="1" noChangeShapeType="1"/>
              </p:cNvPicPr>
              <p:nvPr/>
            </p:nvPicPr>
            <p:blipFill>
              <a:blip r:embed="rId25"/>
              <a:stretch>
                <a:fillRect/>
              </a:stretch>
            </p:blipFill>
            <p:spPr>
              <a:xfrm>
                <a:off x="3319505" y="2104130"/>
                <a:ext cx="220577" cy="146253"/>
              </a:xfrm>
              <a:prstGeom prst="rect">
                <a:avLst/>
              </a:prstGeom>
            </p:spPr>
          </p:pic>
        </mc:Fallback>
      </mc:AlternateContent>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327</TotalTime>
  <Words>1721</Words>
  <Application>Microsoft Office PowerPoint</Application>
  <PresentationFormat>Diaprojekcija na zaslonu (4:3)</PresentationFormat>
  <Paragraphs>170</Paragraphs>
  <Slides>22</Slides>
  <Notes>3</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22</vt:i4>
      </vt:variant>
    </vt:vector>
  </HeadingPairs>
  <TitlesOfParts>
    <vt:vector size="28" baseType="lpstr">
      <vt:lpstr>Arial</vt:lpstr>
      <vt:lpstr>Calibri</vt:lpstr>
      <vt:lpstr>Franklin Gothic Book</vt:lpstr>
      <vt:lpstr>Perpetua</vt:lpstr>
      <vt:lpstr>Wingdings 2</vt:lpstr>
      <vt:lpstr>Equity</vt:lpstr>
      <vt:lpstr>PowerPointova predstavitev</vt:lpstr>
      <vt:lpstr>Šole in vrtci v družbi v zahtevnih časih </vt:lpstr>
      <vt:lpstr>Družba v času prehoda</vt:lpstr>
      <vt:lpstr>Pričakovanja se večajo in bodo še večja…</vt:lpstr>
      <vt:lpstr>Lahko tem pričakovanjem ustrežemo?</vt:lpstr>
      <vt:lpstr>Eno je gotovo….</vt:lpstr>
      <vt:lpstr>Odprta vprašanja………………..</vt:lpstr>
      <vt:lpstr>PISA in uspešnost pri zmanjševanju vpliva izvora otrok…..</vt:lpstr>
      <vt:lpstr>PowerPointova predstavitev</vt:lpstr>
      <vt:lpstr>PowerPointova predstavitev</vt:lpstr>
      <vt:lpstr>Preko sistemskih blažil neenakosti do</vt:lpstr>
      <vt:lpstr>Zmanjšati neenakosti in spodbuditi vzajemnost državljank in državljanov </vt:lpstr>
      <vt:lpstr>Prostori…………………………………</vt:lpstr>
      <vt:lpstr>Prostor iskanj poti naprej…………..??</vt:lpstr>
      <vt:lpstr>Družba kombiniranih – vzporednih ekonomij?</vt:lpstr>
      <vt:lpstr>Pamet v roke…………</vt:lpstr>
      <vt:lpstr>Predlagam, da smo akterji prehoda</vt:lpstr>
      <vt:lpstr>Problem brezposelnosti……………</vt:lpstr>
      <vt:lpstr>Changes in wage labour</vt:lpstr>
      <vt:lpstr>Kdo išče delo --------</vt:lpstr>
      <vt:lpstr>Nujnost prerazdelitve mezdnega dela…………………….</vt:lpstr>
      <vt:lpstr>Šole in vrtce kaže pozicionirati kot……….</vt:lpstr>
    </vt:vector>
  </TitlesOfParts>
  <Company>Univerza v Ljubljani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Lahko pomagamo, lahko smo v oporo</dc:title>
  <dc:creator>slavko gaber</dc:creator>
  <cp:lastModifiedBy>Microsoftov račun</cp:lastModifiedBy>
  <cp:revision>19</cp:revision>
  <dcterms:created xsi:type="dcterms:W3CDTF">2014-02-14T21:31:25Z</dcterms:created>
  <dcterms:modified xsi:type="dcterms:W3CDTF">2014-03-10T12:52:37Z</dcterms:modified>
</cp:coreProperties>
</file>