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3" r:id="rId2"/>
    <p:sldMasterId id="2147483994" r:id="rId3"/>
  </p:sldMasterIdLst>
  <p:notesMasterIdLst>
    <p:notesMasterId r:id="rId35"/>
  </p:notesMasterIdLst>
  <p:handoutMasterIdLst>
    <p:handoutMasterId r:id="rId36"/>
  </p:handoutMasterIdLst>
  <p:sldIdLst>
    <p:sldId id="312" r:id="rId4"/>
    <p:sldId id="256" r:id="rId5"/>
    <p:sldId id="264" r:id="rId6"/>
    <p:sldId id="295" r:id="rId7"/>
    <p:sldId id="296" r:id="rId8"/>
    <p:sldId id="297" r:id="rId9"/>
    <p:sldId id="298" r:id="rId10"/>
    <p:sldId id="288" r:id="rId11"/>
    <p:sldId id="287" r:id="rId12"/>
    <p:sldId id="286" r:id="rId13"/>
    <p:sldId id="299" r:id="rId14"/>
    <p:sldId id="300" r:id="rId15"/>
    <p:sldId id="262" r:id="rId16"/>
    <p:sldId id="301" r:id="rId17"/>
    <p:sldId id="284" r:id="rId18"/>
    <p:sldId id="302" r:id="rId19"/>
    <p:sldId id="307" r:id="rId20"/>
    <p:sldId id="308" r:id="rId21"/>
    <p:sldId id="304" r:id="rId22"/>
    <p:sldId id="305" r:id="rId23"/>
    <p:sldId id="306" r:id="rId24"/>
    <p:sldId id="303" r:id="rId25"/>
    <p:sldId id="309" r:id="rId26"/>
    <p:sldId id="310" r:id="rId27"/>
    <p:sldId id="274" r:id="rId28"/>
    <p:sldId id="278" r:id="rId29"/>
    <p:sldId id="313" r:id="rId30"/>
    <p:sldId id="315" r:id="rId31"/>
    <p:sldId id="316" r:id="rId32"/>
    <p:sldId id="317"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43" autoAdjust="0"/>
    <p:restoredTop sz="93428" autoAdjust="0"/>
  </p:normalViewPr>
  <p:slideViewPr>
    <p:cSldViewPr snapToGrid="0" snapToObjects="1">
      <p:cViewPr>
        <p:scale>
          <a:sx n="73" d="100"/>
          <a:sy n="73" d="100"/>
        </p:scale>
        <p:origin x="-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DCCBC7-FA7B-AD48-9940-49BA97E5AED0}" type="datetimeFigureOut">
              <a:rPr lang="en-US" smtClean="0"/>
              <a:pPr/>
              <a:t>3/4/2014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CC12DD-9F91-7F4F-92D3-D9AA76DD4784}" type="slidenum">
              <a:rPr lang="en-US" smtClean="0"/>
              <a:pPr/>
              <a:t>‹#›</a:t>
            </a:fld>
            <a:endParaRPr lang="en-US"/>
          </a:p>
        </p:txBody>
      </p:sp>
    </p:spTree>
    <p:extLst>
      <p:ext uri="{BB962C8B-B14F-4D97-AF65-F5344CB8AC3E}">
        <p14:creationId xmlns:p14="http://schemas.microsoft.com/office/powerpoint/2010/main" val="1778444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476F6-F86F-B04D-89BD-1EBCA80FC7F2}" type="datetimeFigureOut">
              <a:rPr lang="en-US" smtClean="0"/>
              <a:pPr/>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48B45-74AB-784D-8C13-BF8A44280758}" type="slidenum">
              <a:rPr lang="en-US" smtClean="0"/>
              <a:pPr/>
              <a:t>‹#›</a:t>
            </a:fld>
            <a:endParaRPr lang="en-US"/>
          </a:p>
        </p:txBody>
      </p:sp>
    </p:spTree>
    <p:extLst>
      <p:ext uri="{BB962C8B-B14F-4D97-AF65-F5344CB8AC3E}">
        <p14:creationId xmlns:p14="http://schemas.microsoft.com/office/powerpoint/2010/main" val="17364793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omeomagazine.com/mommy-mojo-it%E2%80%99s-not-you-it%E2%80%99s-business-how-to-stop-taking-rejection-personall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CC007A-8EFB-4917-980E-D4FC10DB127E}" type="slidenum">
              <a:rPr lang="en-US" smtClean="0"/>
              <a:t>1</a:t>
            </a:fld>
            <a:endParaRPr lang="en-US"/>
          </a:p>
        </p:txBody>
      </p:sp>
    </p:spTree>
    <p:extLst>
      <p:ext uri="{BB962C8B-B14F-4D97-AF65-F5344CB8AC3E}">
        <p14:creationId xmlns:p14="http://schemas.microsoft.com/office/powerpoint/2010/main" val="46153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10</a:t>
            </a:fld>
            <a:endParaRPr lang="en-US"/>
          </a:p>
        </p:txBody>
      </p:sp>
    </p:spTree>
    <p:extLst>
      <p:ext uri="{BB962C8B-B14F-4D97-AF65-F5344CB8AC3E}">
        <p14:creationId xmlns:p14="http://schemas.microsoft.com/office/powerpoint/2010/main" val="348322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11</a:t>
            </a:fld>
            <a:endParaRPr lang="en-US"/>
          </a:p>
        </p:txBody>
      </p:sp>
    </p:spTree>
    <p:extLst>
      <p:ext uri="{BB962C8B-B14F-4D97-AF65-F5344CB8AC3E}">
        <p14:creationId xmlns:p14="http://schemas.microsoft.com/office/powerpoint/2010/main" val="382053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podjetnost in podjetništvo – o čem res govorimo?</a:t>
            </a:r>
            <a:endParaRPr lang="en-US" dirty="0" smtClean="0"/>
          </a:p>
          <a:p>
            <a:pPr lvl="0"/>
            <a:r>
              <a:rPr lang="sl-SI" dirty="0" smtClean="0"/>
              <a:t>Kako podjetniki/gospodarstvo razumemo podjetništvo?</a:t>
            </a:r>
            <a:endParaRPr lang="en-US" dirty="0" smtClean="0"/>
          </a:p>
          <a:p>
            <a:pPr lvl="0"/>
            <a:r>
              <a:rPr lang="sl-SI" dirty="0" smtClean="0"/>
              <a:t>Kako podjetniki/gospodarstvo razumemo podjetnost?</a:t>
            </a:r>
            <a:endParaRPr lang="en-US" dirty="0" smtClean="0"/>
          </a:p>
          <a:p>
            <a:pPr lvl="0"/>
            <a:r>
              <a:rPr lang="sl-SI" dirty="0" smtClean="0"/>
              <a:t>Kaj so ključne kompetence in značilnosti podjetnikov razvijamo?</a:t>
            </a:r>
          </a:p>
          <a:p>
            <a:pPr lvl="0">
              <a:buNone/>
            </a:pPr>
            <a:endParaRPr lang="sl-SI" dirty="0" smtClean="0"/>
          </a:p>
          <a:p>
            <a:pPr marL="0" indent="0">
              <a:buNone/>
            </a:pPr>
            <a:r>
              <a:rPr lang="sl-SI" b="1" dirty="0" smtClean="0"/>
              <a:t>Samoiniciativnost in podjetnost v šolah - pristopi poučevanja?</a:t>
            </a:r>
          </a:p>
          <a:p>
            <a:r>
              <a:rPr lang="sl-SI" sz="1400" dirty="0" smtClean="0"/>
              <a:t>Kako učiti/razvijati podjetnost in podjetništvo?</a:t>
            </a:r>
            <a:endParaRPr lang="en-US" sz="1400" dirty="0" smtClean="0"/>
          </a:p>
          <a:p>
            <a:pPr lvl="0"/>
            <a:r>
              <a:rPr lang="sl-SI" dirty="0" smtClean="0"/>
              <a:t>Predstavitev izkušenj v projektu CENTRES</a:t>
            </a:r>
          </a:p>
          <a:p>
            <a:r>
              <a:rPr lang="sl-SI" dirty="0" smtClean="0"/>
              <a:t>Predstavitev programa za študijsko skupino 2014</a:t>
            </a:r>
            <a:endParaRPr lang="en-US" dirty="0" smtClean="0"/>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12</a:t>
            </a:fld>
            <a:endParaRPr lang="en-US"/>
          </a:p>
        </p:txBody>
      </p:sp>
    </p:spTree>
    <p:extLst>
      <p:ext uri="{BB962C8B-B14F-4D97-AF65-F5344CB8AC3E}">
        <p14:creationId xmlns:p14="http://schemas.microsoft.com/office/powerpoint/2010/main" val="256474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13</a:t>
            </a:fld>
            <a:endParaRPr lang="en-US"/>
          </a:p>
        </p:txBody>
      </p:sp>
    </p:spTree>
    <p:extLst>
      <p:ext uri="{BB962C8B-B14F-4D97-AF65-F5344CB8AC3E}">
        <p14:creationId xmlns:p14="http://schemas.microsoft.com/office/powerpoint/2010/main" val="176100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14</a:t>
            </a:fld>
            <a:endParaRPr lang="en-US"/>
          </a:p>
        </p:txBody>
      </p:sp>
    </p:spTree>
    <p:extLst>
      <p:ext uri="{BB962C8B-B14F-4D97-AF65-F5344CB8AC3E}">
        <p14:creationId xmlns:p14="http://schemas.microsoft.com/office/powerpoint/2010/main" val="176100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15</a:t>
            </a:fld>
            <a:endParaRPr lang="en-US"/>
          </a:p>
        </p:txBody>
      </p:sp>
    </p:spTree>
    <p:extLst>
      <p:ext uri="{BB962C8B-B14F-4D97-AF65-F5344CB8AC3E}">
        <p14:creationId xmlns:p14="http://schemas.microsoft.com/office/powerpoint/2010/main" val="176100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podjetnost in podjetništvo – o čem res govorimo?</a:t>
            </a:r>
            <a:endParaRPr lang="en-US" dirty="0" smtClean="0"/>
          </a:p>
          <a:p>
            <a:pPr lvl="0"/>
            <a:r>
              <a:rPr lang="sl-SI" dirty="0" smtClean="0"/>
              <a:t>Kako podjetniki/gospodarstvo razumemo podjetništvo?</a:t>
            </a:r>
            <a:endParaRPr lang="en-US" dirty="0" smtClean="0"/>
          </a:p>
          <a:p>
            <a:pPr lvl="0"/>
            <a:r>
              <a:rPr lang="sl-SI" dirty="0" smtClean="0"/>
              <a:t>Kako podjetniki/gospodarstvo razumemo podjetnost?</a:t>
            </a:r>
            <a:endParaRPr lang="en-US" dirty="0" smtClean="0"/>
          </a:p>
          <a:p>
            <a:pPr lvl="0"/>
            <a:r>
              <a:rPr lang="sl-SI" dirty="0" smtClean="0"/>
              <a:t>Kaj so ključne kompetence in značilnosti podjetnikov razvijamo?</a:t>
            </a:r>
          </a:p>
          <a:p>
            <a:pPr lvl="0">
              <a:buNone/>
            </a:pPr>
            <a:endParaRPr lang="sl-SI" dirty="0" smtClean="0"/>
          </a:p>
          <a:p>
            <a:pPr marL="0" indent="0">
              <a:buNone/>
            </a:pPr>
            <a:r>
              <a:rPr lang="sl-SI" b="1" dirty="0" smtClean="0"/>
              <a:t>Samoiniciativnost in podjetnost v šolah - pristopi poučevanja?</a:t>
            </a:r>
          </a:p>
          <a:p>
            <a:r>
              <a:rPr lang="sl-SI" sz="1400" dirty="0" smtClean="0"/>
              <a:t>Kako učiti/razvijati podjetnost in podjetništvo?</a:t>
            </a:r>
            <a:endParaRPr lang="en-US" sz="1400" dirty="0" smtClean="0"/>
          </a:p>
          <a:p>
            <a:pPr lvl="0"/>
            <a:r>
              <a:rPr lang="sl-SI" dirty="0" smtClean="0"/>
              <a:t>Predstavitev izkušenj v projektu CENTRES</a:t>
            </a:r>
          </a:p>
          <a:p>
            <a:r>
              <a:rPr lang="sl-SI" dirty="0" smtClean="0"/>
              <a:t>Predstavitev programa za študijsko skupino 2014</a:t>
            </a:r>
            <a:endParaRPr lang="en-US" dirty="0" smtClean="0"/>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16</a:t>
            </a:fld>
            <a:endParaRPr lang="en-US"/>
          </a:p>
        </p:txBody>
      </p:sp>
    </p:spTree>
    <p:extLst>
      <p:ext uri="{BB962C8B-B14F-4D97-AF65-F5344CB8AC3E}">
        <p14:creationId xmlns:p14="http://schemas.microsoft.com/office/powerpoint/2010/main" val="2564744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17</a:t>
            </a:fld>
            <a:endParaRPr lang="en-US"/>
          </a:p>
        </p:txBody>
      </p:sp>
    </p:spTree>
    <p:extLst>
      <p:ext uri="{BB962C8B-B14F-4D97-AF65-F5344CB8AC3E}">
        <p14:creationId xmlns:p14="http://schemas.microsoft.com/office/powerpoint/2010/main" val="192052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podjetnost in podjetništvo – o čem res govorimo?</a:t>
            </a:r>
            <a:endParaRPr lang="en-US" dirty="0" smtClean="0"/>
          </a:p>
          <a:p>
            <a:pPr lvl="0"/>
            <a:r>
              <a:rPr lang="sl-SI" dirty="0" smtClean="0"/>
              <a:t>Kako podjetniki/gospodarstvo razumemo podjetništvo?</a:t>
            </a:r>
            <a:endParaRPr lang="en-US" dirty="0" smtClean="0"/>
          </a:p>
          <a:p>
            <a:pPr lvl="0"/>
            <a:r>
              <a:rPr lang="sl-SI" dirty="0" smtClean="0"/>
              <a:t>Kako podjetniki/gospodarstvo razumemo podjetnost?</a:t>
            </a:r>
            <a:endParaRPr lang="en-US" dirty="0" smtClean="0"/>
          </a:p>
          <a:p>
            <a:pPr lvl="0"/>
            <a:r>
              <a:rPr lang="sl-SI" dirty="0" smtClean="0"/>
              <a:t>Kaj so ključne kompetence in značilnosti podjetnikov razvijamo?</a:t>
            </a:r>
          </a:p>
          <a:p>
            <a:pPr lvl="0">
              <a:buNone/>
            </a:pPr>
            <a:endParaRPr lang="sl-SI" dirty="0" smtClean="0"/>
          </a:p>
          <a:p>
            <a:pPr marL="0" indent="0">
              <a:buNone/>
            </a:pPr>
            <a:r>
              <a:rPr lang="sl-SI" b="1" dirty="0" smtClean="0"/>
              <a:t>Samoiniciativnost in podjetnost v šolah - pristopi poučevanja?</a:t>
            </a:r>
          </a:p>
          <a:p>
            <a:r>
              <a:rPr lang="sl-SI" sz="1400" dirty="0" smtClean="0"/>
              <a:t>Kako učiti/razvijati podjetnost in podjetništvo?</a:t>
            </a:r>
            <a:endParaRPr lang="en-US" sz="1400" dirty="0" smtClean="0"/>
          </a:p>
          <a:p>
            <a:pPr lvl="0"/>
            <a:r>
              <a:rPr lang="sl-SI" dirty="0" smtClean="0"/>
              <a:t>Predstavitev izkušenj v projektu CENTRES</a:t>
            </a:r>
          </a:p>
          <a:p>
            <a:r>
              <a:rPr lang="sl-SI" dirty="0" smtClean="0"/>
              <a:t>Predstavitev programa za študijsko skupino 2014</a:t>
            </a:r>
            <a:endParaRPr lang="en-US" dirty="0" smtClean="0"/>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18</a:t>
            </a:fld>
            <a:endParaRPr lang="en-US"/>
          </a:p>
        </p:txBody>
      </p:sp>
    </p:spTree>
    <p:extLst>
      <p:ext uri="{BB962C8B-B14F-4D97-AF65-F5344CB8AC3E}">
        <p14:creationId xmlns:p14="http://schemas.microsoft.com/office/powerpoint/2010/main" val="2564744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19</a:t>
            </a:fld>
            <a:endParaRPr lang="en-US"/>
          </a:p>
        </p:txBody>
      </p:sp>
    </p:spTree>
    <p:extLst>
      <p:ext uri="{BB962C8B-B14F-4D97-AF65-F5344CB8AC3E}">
        <p14:creationId xmlns:p14="http://schemas.microsoft.com/office/powerpoint/2010/main" val="19205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2</a:t>
            </a:fld>
            <a:endParaRPr lang="en-US"/>
          </a:p>
        </p:txBody>
      </p:sp>
    </p:spTree>
    <p:extLst>
      <p:ext uri="{BB962C8B-B14F-4D97-AF65-F5344CB8AC3E}">
        <p14:creationId xmlns:p14="http://schemas.microsoft.com/office/powerpoint/2010/main" val="327804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20</a:t>
            </a:fld>
            <a:endParaRPr lang="en-US"/>
          </a:p>
        </p:txBody>
      </p:sp>
    </p:spTree>
    <p:extLst>
      <p:ext uri="{BB962C8B-B14F-4D97-AF65-F5344CB8AC3E}">
        <p14:creationId xmlns:p14="http://schemas.microsoft.com/office/powerpoint/2010/main" val="192052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21</a:t>
            </a:fld>
            <a:endParaRPr lang="en-US"/>
          </a:p>
        </p:txBody>
      </p:sp>
    </p:spTree>
    <p:extLst>
      <p:ext uri="{BB962C8B-B14F-4D97-AF65-F5344CB8AC3E}">
        <p14:creationId xmlns:p14="http://schemas.microsoft.com/office/powerpoint/2010/main" val="192052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podjetnost in podjetništvo – o čem res govorimo?</a:t>
            </a:r>
            <a:endParaRPr lang="en-US" dirty="0" smtClean="0"/>
          </a:p>
          <a:p>
            <a:pPr lvl="0"/>
            <a:r>
              <a:rPr lang="sl-SI" dirty="0" smtClean="0"/>
              <a:t>Kako podjetniki/gospodarstvo razumemo podjetništvo?</a:t>
            </a:r>
            <a:endParaRPr lang="en-US" dirty="0" smtClean="0"/>
          </a:p>
          <a:p>
            <a:pPr lvl="0"/>
            <a:r>
              <a:rPr lang="sl-SI" dirty="0" smtClean="0"/>
              <a:t>Kako podjetniki/gospodarstvo razumemo podjetnost?</a:t>
            </a:r>
            <a:endParaRPr lang="en-US" dirty="0" smtClean="0"/>
          </a:p>
          <a:p>
            <a:pPr lvl="0"/>
            <a:r>
              <a:rPr lang="sl-SI" dirty="0" smtClean="0"/>
              <a:t>Kaj so ključne kompetence in značilnosti podjetnikov razvijamo?</a:t>
            </a:r>
          </a:p>
          <a:p>
            <a:pPr lvl="0">
              <a:buNone/>
            </a:pPr>
            <a:endParaRPr lang="sl-SI" dirty="0" smtClean="0"/>
          </a:p>
          <a:p>
            <a:pPr marL="0" indent="0">
              <a:buNone/>
            </a:pPr>
            <a:r>
              <a:rPr lang="sl-SI" b="1" dirty="0" smtClean="0"/>
              <a:t>Samoiniciativnost in podjetnost v šolah - pristopi poučevanja?</a:t>
            </a:r>
          </a:p>
          <a:p>
            <a:r>
              <a:rPr lang="sl-SI" sz="1400" dirty="0" smtClean="0"/>
              <a:t>Kako učiti/razvijati podjetnost in podjetništvo?</a:t>
            </a:r>
            <a:endParaRPr lang="en-US" sz="1400" dirty="0" smtClean="0"/>
          </a:p>
          <a:p>
            <a:pPr lvl="0"/>
            <a:r>
              <a:rPr lang="sl-SI" dirty="0" smtClean="0"/>
              <a:t>Predstavitev izkušenj v projektu CENTRES</a:t>
            </a:r>
          </a:p>
          <a:p>
            <a:r>
              <a:rPr lang="sl-SI" dirty="0" smtClean="0"/>
              <a:t>Predstavitev programa za študijsko skupino 2014</a:t>
            </a:r>
            <a:endParaRPr lang="en-US" dirty="0" smtClean="0"/>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22</a:t>
            </a:fld>
            <a:endParaRPr lang="en-US"/>
          </a:p>
        </p:txBody>
      </p:sp>
    </p:spTree>
    <p:extLst>
      <p:ext uri="{BB962C8B-B14F-4D97-AF65-F5344CB8AC3E}">
        <p14:creationId xmlns:p14="http://schemas.microsoft.com/office/powerpoint/2010/main" val="2564744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23</a:t>
            </a:fld>
            <a:endParaRPr lang="en-US"/>
          </a:p>
        </p:txBody>
      </p:sp>
    </p:spTree>
    <p:extLst>
      <p:ext uri="{BB962C8B-B14F-4D97-AF65-F5344CB8AC3E}">
        <p14:creationId xmlns:p14="http://schemas.microsoft.com/office/powerpoint/2010/main" val="468362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24</a:t>
            </a:fld>
            <a:endParaRPr lang="en-US"/>
          </a:p>
        </p:txBody>
      </p:sp>
    </p:spTree>
    <p:extLst>
      <p:ext uri="{BB962C8B-B14F-4D97-AF65-F5344CB8AC3E}">
        <p14:creationId xmlns:p14="http://schemas.microsoft.com/office/powerpoint/2010/main" val="2564744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25</a:t>
            </a:fld>
            <a:endParaRPr lang="en-US"/>
          </a:p>
        </p:txBody>
      </p:sp>
    </p:spTree>
    <p:extLst>
      <p:ext uri="{BB962C8B-B14F-4D97-AF65-F5344CB8AC3E}">
        <p14:creationId xmlns:p14="http://schemas.microsoft.com/office/powerpoint/2010/main" val="2145841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26</a:t>
            </a:fld>
            <a:endParaRPr lang="en-US"/>
          </a:p>
        </p:txBody>
      </p:sp>
    </p:spTree>
    <p:extLst>
      <p:ext uri="{BB962C8B-B14F-4D97-AF65-F5344CB8AC3E}">
        <p14:creationId xmlns:p14="http://schemas.microsoft.com/office/powerpoint/2010/main" val="2145841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C3C677-A744-3E45-9B05-1C2BD39D0564}" type="slidenum">
              <a:rPr lang="en-US" smtClean="0"/>
              <a:pPr/>
              <a:t>27</a:t>
            </a:fld>
            <a:endParaRPr lang="en-US"/>
          </a:p>
        </p:txBody>
      </p:sp>
    </p:spTree>
    <p:extLst>
      <p:ext uri="{BB962C8B-B14F-4D97-AF65-F5344CB8AC3E}">
        <p14:creationId xmlns:p14="http://schemas.microsoft.com/office/powerpoint/2010/main" val="3347931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C3C677-A744-3E45-9B05-1C2BD39D0564}" type="slidenum">
              <a:rPr lang="en-US" smtClean="0"/>
              <a:pPr/>
              <a:t>28</a:t>
            </a:fld>
            <a:endParaRPr lang="en-US"/>
          </a:p>
        </p:txBody>
      </p:sp>
    </p:spTree>
    <p:extLst>
      <p:ext uri="{BB962C8B-B14F-4D97-AF65-F5344CB8AC3E}">
        <p14:creationId xmlns:p14="http://schemas.microsoft.com/office/powerpoint/2010/main" val="1631480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C3C677-A744-3E45-9B05-1C2BD39D0564}" type="slidenum">
              <a:rPr lang="en-US" smtClean="0"/>
              <a:pPr/>
              <a:t>29</a:t>
            </a:fld>
            <a:endParaRPr lang="en-US"/>
          </a:p>
        </p:txBody>
      </p:sp>
    </p:spTree>
    <p:extLst>
      <p:ext uri="{BB962C8B-B14F-4D97-AF65-F5344CB8AC3E}">
        <p14:creationId xmlns:p14="http://schemas.microsoft.com/office/powerpoint/2010/main" val="32744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3</a:t>
            </a:fld>
            <a:endParaRPr lang="en-US"/>
          </a:p>
        </p:txBody>
      </p:sp>
    </p:spTree>
    <p:extLst>
      <p:ext uri="{BB962C8B-B14F-4D97-AF65-F5344CB8AC3E}">
        <p14:creationId xmlns:p14="http://schemas.microsoft.com/office/powerpoint/2010/main" val="2138348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30</a:t>
            </a:fld>
            <a:endParaRPr lang="en-US"/>
          </a:p>
        </p:txBody>
      </p:sp>
    </p:spTree>
    <p:extLst>
      <p:ext uri="{BB962C8B-B14F-4D97-AF65-F5344CB8AC3E}">
        <p14:creationId xmlns:p14="http://schemas.microsoft.com/office/powerpoint/2010/main" val="2145841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31</a:t>
            </a:fld>
            <a:endParaRPr lang="en-US"/>
          </a:p>
        </p:txBody>
      </p:sp>
    </p:spTree>
    <p:extLst>
      <p:ext uri="{BB962C8B-B14F-4D97-AF65-F5344CB8AC3E}">
        <p14:creationId xmlns:p14="http://schemas.microsoft.com/office/powerpoint/2010/main" val="214584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4</a:t>
            </a:fld>
            <a:endParaRPr lang="en-US"/>
          </a:p>
        </p:txBody>
      </p:sp>
    </p:spTree>
    <p:extLst>
      <p:ext uri="{BB962C8B-B14F-4D97-AF65-F5344CB8AC3E}">
        <p14:creationId xmlns:p14="http://schemas.microsoft.com/office/powerpoint/2010/main" val="354864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sl-SI" b="1" dirty="0" smtClean="0"/>
              <a:t>Zakaj je samoiniciativnost, podjetnost in podjetništvo pomembno?</a:t>
            </a:r>
          </a:p>
          <a:p>
            <a:pPr lvl="0"/>
            <a:r>
              <a:rPr lang="sl-SI" dirty="0" smtClean="0"/>
              <a:t>Dogajanja na  družbeni in gospodarski ravni, ki silijo v spremembe</a:t>
            </a:r>
            <a:endParaRPr lang="en-US" dirty="0" smtClean="0"/>
          </a:p>
          <a:p>
            <a:pPr lvl="0"/>
            <a:r>
              <a:rPr lang="sl-SI" dirty="0" smtClean="0"/>
              <a:t>Zakaj je to pomembno za  širšo družbo?</a:t>
            </a:r>
          </a:p>
          <a:p>
            <a:pPr lvl="0">
              <a:buNone/>
            </a:pPr>
            <a:endParaRPr lang="en-US" dirty="0" smtClean="0"/>
          </a:p>
          <a:p>
            <a:pPr>
              <a:buNone/>
            </a:pPr>
            <a:r>
              <a:rPr lang="sl-SI" b="1" dirty="0" smtClean="0"/>
              <a:t>Samoiniciativnost, podjetnost in podjetništvo – o čem res govorimo?</a:t>
            </a:r>
            <a:endParaRPr lang="en-US" dirty="0" smtClean="0"/>
          </a:p>
          <a:p>
            <a:pPr lvl="0"/>
            <a:r>
              <a:rPr lang="sl-SI" dirty="0" smtClean="0"/>
              <a:t>Kako podjetniki/gospodarstvo razumemo podjetništvo?</a:t>
            </a:r>
            <a:endParaRPr lang="en-US" dirty="0" smtClean="0"/>
          </a:p>
          <a:p>
            <a:pPr lvl="0"/>
            <a:r>
              <a:rPr lang="sl-SI" dirty="0" smtClean="0"/>
              <a:t>Kako podjetniki/gospodarstvo razumemo podjetnost?</a:t>
            </a:r>
            <a:endParaRPr lang="en-US" dirty="0" smtClean="0"/>
          </a:p>
          <a:p>
            <a:pPr lvl="0"/>
            <a:r>
              <a:rPr lang="sl-SI" dirty="0" smtClean="0"/>
              <a:t>Kaj so ključne kompetence in značilnosti podjetnikov razvijamo?</a:t>
            </a:r>
          </a:p>
          <a:p>
            <a:pPr lvl="0">
              <a:buNone/>
            </a:pPr>
            <a:endParaRPr lang="sl-SI" dirty="0" smtClean="0"/>
          </a:p>
          <a:p>
            <a:pPr marL="0" indent="0">
              <a:buNone/>
            </a:pPr>
            <a:r>
              <a:rPr lang="sl-SI" b="1" dirty="0" smtClean="0"/>
              <a:t>Samoiniciativnost in podjetnost v šolah - pristopi poučevanja?</a:t>
            </a:r>
          </a:p>
          <a:p>
            <a:r>
              <a:rPr lang="sl-SI" sz="1400" dirty="0" smtClean="0"/>
              <a:t>Kako učiti/razvijati podjetnost in podjetništvo?</a:t>
            </a:r>
            <a:endParaRPr lang="en-US" sz="1400" dirty="0" smtClean="0"/>
          </a:p>
          <a:p>
            <a:pPr lvl="0"/>
            <a:r>
              <a:rPr lang="sl-SI" dirty="0" smtClean="0"/>
              <a:t>Predstavitev izkušenj v projektu CENTRES</a:t>
            </a:r>
          </a:p>
          <a:p>
            <a:r>
              <a:rPr lang="sl-SI" dirty="0" smtClean="0"/>
              <a:t>Predstavitev programa za študijsko skupino 2014</a:t>
            </a:r>
            <a:endParaRPr lang="en-US" dirty="0" smtClean="0"/>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5</a:t>
            </a:fld>
            <a:endParaRPr lang="en-US"/>
          </a:p>
        </p:txBody>
      </p:sp>
    </p:spTree>
    <p:extLst>
      <p:ext uri="{BB962C8B-B14F-4D97-AF65-F5344CB8AC3E}">
        <p14:creationId xmlns:p14="http://schemas.microsoft.com/office/powerpoint/2010/main" val="256474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6</a:t>
            </a:fld>
            <a:endParaRPr lang="en-US"/>
          </a:p>
        </p:txBody>
      </p:sp>
    </p:spTree>
    <p:extLst>
      <p:ext uri="{BB962C8B-B14F-4D97-AF65-F5344CB8AC3E}">
        <p14:creationId xmlns:p14="http://schemas.microsoft.com/office/powerpoint/2010/main" val="382053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48B45-74AB-784D-8C13-BF8A44280758}" type="slidenum">
              <a:rPr lang="en-US" smtClean="0"/>
              <a:pPr/>
              <a:t>7</a:t>
            </a:fld>
            <a:endParaRPr lang="en-US"/>
          </a:p>
        </p:txBody>
      </p:sp>
    </p:spTree>
    <p:extLst>
      <p:ext uri="{BB962C8B-B14F-4D97-AF65-F5344CB8AC3E}">
        <p14:creationId xmlns:p14="http://schemas.microsoft.com/office/powerpoint/2010/main" val="180150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Talking Money</a:t>
            </a:r>
            <a:r>
              <a:rPr lang="en-US" sz="1200" kern="1200" dirty="0" smtClean="0">
                <a:solidFill>
                  <a:schemeClr val="tx1"/>
                </a:solidFill>
                <a:effectLst/>
                <a:latin typeface="+mn-lt"/>
                <a:ea typeface="+mn-ea"/>
                <a:cs typeface="+mn-cs"/>
              </a:rPr>
              <a:t> – Discussing money is possibly one of the toughest entrepreneurial skills to learn because it goes against what your grandma taught you about politeness.</a:t>
            </a:r>
          </a:p>
          <a:p>
            <a:r>
              <a:rPr lang="en-US" sz="1200" kern="1200" dirty="0" smtClean="0">
                <a:solidFill>
                  <a:schemeClr val="tx1"/>
                </a:solidFill>
                <a:effectLst/>
                <a:latin typeface="+mn-lt"/>
                <a:ea typeface="+mn-ea"/>
                <a:cs typeface="+mn-cs"/>
              </a:rPr>
              <a:t>This is one of those cases where grandma was wrong. You need to be able to talk frankly about money – what you charge, the value you deliver for that money, how to manage your finances (with accountants and advisors) and sometimes even reminding clients that their accounts are overdue.</a:t>
            </a:r>
          </a:p>
          <a:p>
            <a:r>
              <a:rPr lang="en-US" sz="1200" b="1" kern="1200" dirty="0" smtClean="0">
                <a:solidFill>
                  <a:schemeClr val="tx1"/>
                </a:solidFill>
                <a:effectLst/>
                <a:latin typeface="+mn-lt"/>
                <a:ea typeface="+mn-ea"/>
                <a:cs typeface="+mn-cs"/>
              </a:rPr>
              <a:t>#2: Public Speaking</a:t>
            </a:r>
            <a:r>
              <a:rPr lang="en-US" sz="1200" kern="1200" dirty="0" smtClean="0">
                <a:solidFill>
                  <a:schemeClr val="tx1"/>
                </a:solidFill>
                <a:effectLst/>
                <a:latin typeface="+mn-lt"/>
                <a:ea typeface="+mn-ea"/>
                <a:cs typeface="+mn-cs"/>
              </a:rPr>
              <a:t> – The next most common fear is public speaking. Many entrepreneurs would rather be thrown into a vat of spiders before getting up in front of a room full of people to talk about their business.</a:t>
            </a:r>
          </a:p>
          <a:p>
            <a:r>
              <a:rPr lang="en-US" sz="1200" b="1" kern="1200" dirty="0" smtClean="0">
                <a:solidFill>
                  <a:schemeClr val="tx1"/>
                </a:solidFill>
                <a:effectLst/>
                <a:latin typeface="+mn-lt"/>
                <a:ea typeface="+mn-ea"/>
                <a:cs typeface="+mn-cs"/>
              </a:rPr>
              <a:t>#3: Selling</a:t>
            </a:r>
            <a:r>
              <a:rPr lang="en-US" sz="1200" kern="1200" dirty="0" smtClean="0">
                <a:solidFill>
                  <a:schemeClr val="tx1"/>
                </a:solidFill>
                <a:effectLst/>
                <a:latin typeface="+mn-lt"/>
                <a:ea typeface="+mn-ea"/>
                <a:cs typeface="+mn-cs"/>
              </a:rPr>
              <a:t> – Selling extends way beyond getting people to buy your product or service. But if you think about it, every aspect of running a business involves selling.</a:t>
            </a:r>
          </a:p>
          <a:p>
            <a:r>
              <a:rPr lang="en-US" sz="1200" kern="1200" dirty="0" smtClean="0">
                <a:solidFill>
                  <a:schemeClr val="tx1"/>
                </a:solidFill>
                <a:effectLst/>
                <a:latin typeface="+mn-lt"/>
                <a:ea typeface="+mn-ea"/>
                <a:cs typeface="+mn-cs"/>
              </a:rPr>
              <a:t>Everyday you are selling someone on something whether you are selling your employees on new ideas or directions, selling key stakeholders on your continued (or future) success or selling potential strategic partners on the value of working with you.</a:t>
            </a:r>
          </a:p>
          <a:p>
            <a:r>
              <a:rPr lang="en-US" sz="1200" b="1" kern="1200" dirty="0" smtClean="0">
                <a:solidFill>
                  <a:schemeClr val="tx1"/>
                </a:solidFill>
                <a:effectLst/>
                <a:latin typeface="+mn-lt"/>
                <a:ea typeface="+mn-ea"/>
                <a:cs typeface="+mn-cs"/>
              </a:rPr>
              <a:t>#4: Managing (and Protecting) Your Time</a:t>
            </a:r>
            <a:r>
              <a:rPr lang="en-US" sz="1200" kern="1200" dirty="0" smtClean="0">
                <a:solidFill>
                  <a:schemeClr val="tx1"/>
                </a:solidFill>
                <a:effectLst/>
                <a:latin typeface="+mn-lt"/>
                <a:ea typeface="+mn-ea"/>
                <a:cs typeface="+mn-cs"/>
              </a:rPr>
              <a:t> – Besides the potential distraction in the form of email, voicemail and the ENTIRE Internet, the other main source of distraction is people who are asking for your time and attention. That’s why protecting your time makes the list of essential entrepreneurial skills because as your business grows, so does the number of people requesting your time and attention. Learn how to filter requests and say no to the ones that don’t fit from the get-go.</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#5: Dealing with Criticism</a:t>
            </a:r>
            <a:r>
              <a:rPr lang="en-US" sz="1200" kern="1200" dirty="0" smtClean="0">
                <a:solidFill>
                  <a:schemeClr val="tx1"/>
                </a:solidFill>
                <a:effectLst/>
                <a:latin typeface="+mn-lt"/>
                <a:ea typeface="+mn-ea"/>
                <a:cs typeface="+mn-cs"/>
              </a:rPr>
              <a:t> – Business means putting yourself out there and that means dealing with rejection and criticism and </a:t>
            </a:r>
            <a:r>
              <a:rPr lang="en-US" sz="1200" u="none" strike="noStrike" kern="1200" dirty="0" smtClean="0">
                <a:solidFill>
                  <a:schemeClr val="tx1"/>
                </a:solidFill>
                <a:effectLst/>
                <a:latin typeface="+mn-lt"/>
                <a:ea typeface="+mn-ea"/>
                <a:cs typeface="+mn-cs"/>
                <a:hlinkClick r:id="rId3"/>
              </a:rPr>
              <a:t>learning to NOT take it personally</a:t>
            </a:r>
            <a:r>
              <a:rPr lang="en-US" sz="1200" kern="1200" dirty="0" smtClean="0">
                <a:solidFill>
                  <a:schemeClr val="tx1"/>
                </a:solidFill>
                <a:effectLst/>
                <a:latin typeface="+mn-lt"/>
                <a:ea typeface="+mn-ea"/>
                <a:cs typeface="+mn-cs"/>
              </a:rPr>
              <a:t>, which is sometimes easier said than done.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 Communicating with Crazy People</a:t>
            </a:r>
            <a:r>
              <a:rPr lang="en-US" sz="1200" kern="1200" dirty="0" smtClean="0">
                <a:solidFill>
                  <a:schemeClr val="tx1"/>
                </a:solidFill>
                <a:effectLst/>
                <a:latin typeface="+mn-lt"/>
                <a:ea typeface="+mn-ea"/>
                <a:cs typeface="+mn-cs"/>
              </a:rPr>
              <a:t> – Aka irrational customers. The degree with which you need to deal with crazy people depends entirely on the type of business you are in, but it will happen so be prepared. Sometimes you won’t be able to fix the situation – that’s when your diplomatic skills will be tested. Put on your best smile, listen carefully to what they are saying and give them an honest answer.</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 Learning New Skills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business environment changes, which means your business skill set also has to change. Look at how much marketing has changed in the last 5 years with the rise of blogging and social media. Even if you don’t plan on doing it yourself, it’s important to learn enough to understand the big picture.</a:t>
            </a:r>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8</a:t>
            </a:fld>
            <a:endParaRPr lang="en-US"/>
          </a:p>
        </p:txBody>
      </p:sp>
    </p:spTree>
    <p:extLst>
      <p:ext uri="{BB962C8B-B14F-4D97-AF65-F5344CB8AC3E}">
        <p14:creationId xmlns:p14="http://schemas.microsoft.com/office/powerpoint/2010/main" val="348322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b="1" kern="1200" dirty="0" smtClean="0">
                <a:solidFill>
                  <a:schemeClr val="tx1"/>
                </a:solidFill>
                <a:effectLst/>
                <a:latin typeface="+mn-lt"/>
                <a:ea typeface="+mn-ea"/>
                <a:cs typeface="+mn-cs"/>
              </a:rPr>
              <a:t>Create understanding of the entrepreneurial process</a:t>
            </a:r>
            <a:r>
              <a:rPr lang="en-GB" sz="1200" kern="1200" dirty="0" smtClean="0">
                <a:solidFill>
                  <a:schemeClr val="tx1"/>
                </a:solidFill>
                <a:effectLst/>
                <a:latin typeface="+mn-lt"/>
                <a:ea typeface="+mn-ea"/>
                <a:cs typeface="+mn-cs"/>
              </a:rPr>
              <a:t>, which enables individuals to turn ideas into action. The process includes iterations of identifying needs and opportunities in society, idea creation, prototyping and testing the idea, reflection ad improvements.</a:t>
            </a:r>
            <a:endParaRPr lang="en-US" sz="1200" kern="1200" dirty="0" smtClean="0">
              <a:solidFill>
                <a:schemeClr val="tx1"/>
              </a:solidFill>
              <a:effectLst/>
              <a:latin typeface="+mn-lt"/>
              <a:ea typeface="+mn-ea"/>
              <a:cs typeface="+mn-cs"/>
            </a:endParaRPr>
          </a:p>
          <a:p>
            <a:pPr lvl="1"/>
            <a:r>
              <a:rPr lang="en-GB" sz="1200" b="1" kern="1200" dirty="0" smtClean="0">
                <a:solidFill>
                  <a:schemeClr val="tx1"/>
                </a:solidFill>
                <a:effectLst/>
                <a:latin typeface="+mn-lt"/>
                <a:ea typeface="+mn-ea"/>
                <a:cs typeface="+mn-cs"/>
              </a:rPr>
              <a:t>Help young people identify their aspiration</a:t>
            </a:r>
            <a:r>
              <a:rPr lang="en-GB" sz="1200" kern="1200" dirty="0" smtClean="0">
                <a:solidFill>
                  <a:schemeClr val="tx1"/>
                </a:solidFill>
                <a:effectLst/>
                <a:latin typeface="+mn-lt"/>
                <a:ea typeface="+mn-ea"/>
                <a:cs typeface="+mn-cs"/>
              </a:rPr>
              <a:t> and develop a more clear understanding of what they would like to be in the future, their professional orientation.</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Stimulate entrepreneurial attitude</a:t>
            </a:r>
            <a:r>
              <a:rPr lang="en-US" sz="1200" kern="1200" dirty="0" smtClean="0">
                <a:solidFill>
                  <a:schemeClr val="tx1"/>
                </a:solidFill>
                <a:effectLst/>
                <a:latin typeface="+mn-lt"/>
                <a:ea typeface="+mn-ea"/>
                <a:cs typeface="+mn-cs"/>
              </a:rPr>
              <a:t> among young people, by nurturing qualities such as </a:t>
            </a:r>
            <a:r>
              <a:rPr lang="en-GB" sz="1200" kern="1200" dirty="0" smtClean="0">
                <a:solidFill>
                  <a:schemeClr val="tx1"/>
                </a:solidFill>
                <a:effectLst/>
                <a:latin typeface="+mn-lt"/>
                <a:ea typeface="+mn-ea"/>
                <a:cs typeface="+mn-cs"/>
              </a:rPr>
              <a:t>creativity, self-initiative, curiosity, and motivation to try new things in new ways.</a:t>
            </a: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Teach the principle of ownership</a:t>
            </a:r>
            <a:r>
              <a:rPr lang="en-US" sz="1200" kern="1200" dirty="0" smtClean="0">
                <a:solidFill>
                  <a:schemeClr val="tx1"/>
                </a:solidFill>
                <a:effectLst/>
                <a:latin typeface="+mn-lt"/>
                <a:ea typeface="+mn-ea"/>
                <a:cs typeface="+mn-cs"/>
              </a:rPr>
              <a:t> – to take responsibility of one’s own future, how to live within one own means and increase value of one own assets.</a:t>
            </a:r>
          </a:p>
          <a:p>
            <a:pPr lvl="1"/>
            <a:r>
              <a:rPr lang="en-US" sz="1200" b="1" kern="1200" dirty="0" smtClean="0">
                <a:solidFill>
                  <a:schemeClr val="tx1"/>
                </a:solidFill>
                <a:effectLst/>
                <a:latin typeface="+mn-lt"/>
                <a:ea typeface="+mn-ea"/>
                <a:cs typeface="+mn-cs"/>
              </a:rPr>
              <a:t>Develop skills </a:t>
            </a:r>
            <a:r>
              <a:rPr lang="en-US" sz="1200" kern="1200" dirty="0" smtClean="0">
                <a:solidFill>
                  <a:schemeClr val="tx1"/>
                </a:solidFill>
                <a:effectLst/>
                <a:latin typeface="+mn-lt"/>
                <a:ea typeface="+mn-ea"/>
                <a:cs typeface="+mn-cs"/>
              </a:rPr>
              <a:t>necessary for entrepreneurship projects, techniques and skills like researching market needs, developing a plan, communicating and presenting ones idea and project, engaging people in team work etc.</a:t>
            </a:r>
          </a:p>
          <a:p>
            <a:pPr lvl="1"/>
            <a:r>
              <a:rPr lang="en-US" sz="1200" kern="1200" dirty="0" smtClean="0">
                <a:solidFill>
                  <a:schemeClr val="tx1"/>
                </a:solidFill>
                <a:effectLst/>
                <a:latin typeface="+mn-lt"/>
                <a:ea typeface="+mn-ea"/>
                <a:cs typeface="+mn-cs"/>
              </a:rPr>
              <a:t>Help young people </a:t>
            </a:r>
            <a:r>
              <a:rPr lang="en-US" sz="1200" b="1" kern="1200" dirty="0" smtClean="0">
                <a:solidFill>
                  <a:schemeClr val="tx1"/>
                </a:solidFill>
                <a:effectLst/>
                <a:latin typeface="+mn-lt"/>
                <a:ea typeface="+mn-ea"/>
                <a:cs typeface="+mn-cs"/>
              </a:rPr>
              <a:t>understand the practical application</a:t>
            </a:r>
            <a:r>
              <a:rPr lang="en-US" sz="1200" kern="1200" dirty="0" smtClean="0">
                <a:solidFill>
                  <a:schemeClr val="tx1"/>
                </a:solidFill>
                <a:effectLst/>
                <a:latin typeface="+mn-lt"/>
                <a:ea typeface="+mn-ea"/>
                <a:cs typeface="+mn-cs"/>
              </a:rPr>
              <a:t> of what they are learning in the required academic curriculum.   </a:t>
            </a:r>
          </a:p>
          <a:p>
            <a:pPr lvl="1"/>
            <a:r>
              <a:rPr lang="en-US" sz="1200" kern="1200" dirty="0" smtClean="0">
                <a:solidFill>
                  <a:schemeClr val="tx1"/>
                </a:solidFill>
                <a:effectLst/>
                <a:latin typeface="+mn-lt"/>
                <a:ea typeface="+mn-ea"/>
                <a:cs typeface="+mn-cs"/>
              </a:rPr>
              <a:t>Use various methods to increase learning – on an individual and team level </a:t>
            </a:r>
          </a:p>
          <a:p>
            <a:endParaRPr lang="en-US" dirty="0"/>
          </a:p>
        </p:txBody>
      </p:sp>
      <p:sp>
        <p:nvSpPr>
          <p:cNvPr id="4" name="Slide Number Placeholder 3"/>
          <p:cNvSpPr>
            <a:spLocks noGrp="1"/>
          </p:cNvSpPr>
          <p:nvPr>
            <p:ph type="sldNum" sz="quarter" idx="10"/>
          </p:nvPr>
        </p:nvSpPr>
        <p:spPr/>
        <p:txBody>
          <a:bodyPr/>
          <a:lstStyle/>
          <a:p>
            <a:fld id="{50548B45-74AB-784D-8C13-BF8A44280758}" type="slidenum">
              <a:rPr lang="en-US" smtClean="0"/>
              <a:pPr/>
              <a:t>9</a:t>
            </a:fld>
            <a:endParaRPr lang="en-US"/>
          </a:p>
        </p:txBody>
      </p:sp>
    </p:spTree>
    <p:extLst>
      <p:ext uri="{BB962C8B-B14F-4D97-AF65-F5344CB8AC3E}">
        <p14:creationId xmlns:p14="http://schemas.microsoft.com/office/powerpoint/2010/main" val="3483225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98636" y="3873909"/>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Conference/Event/Meeting Title</a:t>
            </a:r>
          </a:p>
          <a:p>
            <a:r>
              <a:rPr lang="en-US" dirty="0" smtClean="0"/>
              <a:t>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9" name="Picture 8" descr="CEED-Logo-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864" y="1160881"/>
            <a:ext cx="4197555" cy="2469680"/>
          </a:xfrm>
          <a:prstGeom prst="rect">
            <a:avLst/>
          </a:prstGeom>
        </p:spPr>
      </p:pic>
      <p:pic>
        <p:nvPicPr>
          <p:cNvPr id="5" name="Picture 4" descr="CEED-Logo-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3864" y="1160881"/>
            <a:ext cx="4197555" cy="24696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98636" y="3873909"/>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Conference/Event/Meeting Title</a:t>
            </a:r>
          </a:p>
          <a:p>
            <a:r>
              <a:rPr lang="en-US" dirty="0" smtClean="0"/>
              <a:t>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9" name="Picture 8" descr="CEED-Logo-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3864" y="1160881"/>
            <a:ext cx="4197555" cy="246968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98636" y="3873909"/>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Conference/Event/Meeting Title</a:t>
            </a:r>
          </a:p>
          <a:p>
            <a:r>
              <a:rPr lang="en-US" dirty="0" smtClean="0"/>
              <a:t>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9" name="Picture 8" descr="CEED-Logo-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864" y="1160881"/>
            <a:ext cx="4197555" cy="2469680"/>
          </a:xfrm>
          <a:prstGeom prst="rect">
            <a:avLst/>
          </a:prstGeom>
        </p:spPr>
      </p:pic>
      <p:pic>
        <p:nvPicPr>
          <p:cNvPr id="5" name="Picture 4" descr="CEED-Logo-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3864" y="1160881"/>
            <a:ext cx="4197555" cy="2469680"/>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tx2">
              <a:lumMod val="20000"/>
              <a:lumOff val="80000"/>
            </a:scheme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98636" y="3873909"/>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Conference/Event/Meeting Title</a:t>
            </a:r>
          </a:p>
          <a:p>
            <a:r>
              <a:rPr lang="en-US" dirty="0" smtClean="0"/>
              <a:t>Speaker</a:t>
            </a:r>
          </a:p>
          <a:p>
            <a:r>
              <a:rPr lang="en-US" dirty="0" smtClean="0"/>
              <a:t>Date</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pic>
        <p:nvPicPr>
          <p:cNvPr id="9" name="Picture 8" descr="CEED-Logo-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864" y="1160881"/>
            <a:ext cx="4197555" cy="2469680"/>
          </a:xfrm>
          <a:prstGeom prst="rect">
            <a:avLst/>
          </a:prstGeom>
        </p:spPr>
      </p:pic>
      <p:pic>
        <p:nvPicPr>
          <p:cNvPr id="5" name="Picture 4" descr="CEED-Logo-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3864" y="1160881"/>
            <a:ext cx="4197555" cy="2469680"/>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tx2">
              <a:lumMod val="20000"/>
              <a:lumOff val="80000"/>
            </a:scheme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Tree>
    <p:extLst>
      <p:ext uri="{BB962C8B-B14F-4D97-AF65-F5344CB8AC3E}">
        <p14:creationId xmlns:p14="http://schemas.microsoft.com/office/powerpoint/2010/main" val="2154972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Tree>
    <p:extLst>
      <p:ext uri="{BB962C8B-B14F-4D97-AF65-F5344CB8AC3E}">
        <p14:creationId xmlns:p14="http://schemas.microsoft.com/office/powerpoint/2010/main" val="1880196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Tree>
    <p:extLst>
      <p:ext uri="{BB962C8B-B14F-4D97-AF65-F5344CB8AC3E}">
        <p14:creationId xmlns:p14="http://schemas.microsoft.com/office/powerpoint/2010/main" val="16846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tx2">
              <a:lumMod val="20000"/>
              <a:lumOff val="80000"/>
            </a:scheme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3" name="Chevron 22"/>
          <p:cNvSpPr/>
          <p:nvPr/>
        </p:nvSpPr>
        <p:spPr>
          <a:xfrm rot="10800000">
            <a:off x="8172823" y="91066"/>
            <a:ext cx="971175" cy="471115"/>
          </a:xfrm>
          <a:custGeom>
            <a:avLst/>
            <a:gdLst>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265914 w 1356678"/>
              <a:gd name="connsiteY5" fmla="*/ 265914 h 531827"/>
              <a:gd name="connsiteX6" fmla="*/ 0 w 135667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3720 w 1356678"/>
              <a:gd name="connsiteY5" fmla="*/ 257720 h 531827"/>
              <a:gd name="connsiteX6" fmla="*/ 0 w 1356678"/>
              <a:gd name="connsiteY6" fmla="*/ 0 h 531827"/>
              <a:gd name="connsiteX0" fmla="*/ 34380 w 1391058"/>
              <a:gd name="connsiteY0" fmla="*/ 0 h 531827"/>
              <a:gd name="connsiteX1" fmla="*/ 1125145 w 1391058"/>
              <a:gd name="connsiteY1" fmla="*/ 0 h 531827"/>
              <a:gd name="connsiteX2" fmla="*/ 1391058 w 1391058"/>
              <a:gd name="connsiteY2" fmla="*/ 265914 h 531827"/>
              <a:gd name="connsiteX3" fmla="*/ 1125145 w 1391058"/>
              <a:gd name="connsiteY3" fmla="*/ 531827 h 531827"/>
              <a:gd name="connsiteX4" fmla="*/ 34380 w 1391058"/>
              <a:gd name="connsiteY4" fmla="*/ 531827 h 531827"/>
              <a:gd name="connsiteX5" fmla="*/ 0 w 1391058"/>
              <a:gd name="connsiteY5" fmla="*/ 283120 h 531827"/>
              <a:gd name="connsiteX6" fmla="*/ 34380 w 139105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0 w 1356678"/>
              <a:gd name="connsiteY5"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317500 w 1356678"/>
              <a:gd name="connsiteY4" fmla="*/ 531827 h 531827"/>
              <a:gd name="connsiteX5" fmla="*/ 0 w 1356678"/>
              <a:gd name="connsiteY5" fmla="*/ 0 h 531827"/>
              <a:gd name="connsiteX0" fmla="*/ 12700 w 1039178"/>
              <a:gd name="connsiteY0" fmla="*/ 0 h 531827"/>
              <a:gd name="connsiteX1" fmla="*/ 773265 w 1039178"/>
              <a:gd name="connsiteY1" fmla="*/ 0 h 531827"/>
              <a:gd name="connsiteX2" fmla="*/ 1039178 w 1039178"/>
              <a:gd name="connsiteY2" fmla="*/ 265914 h 531827"/>
              <a:gd name="connsiteX3" fmla="*/ 773265 w 1039178"/>
              <a:gd name="connsiteY3" fmla="*/ 531827 h 531827"/>
              <a:gd name="connsiteX4" fmla="*/ 0 w 1039178"/>
              <a:gd name="connsiteY4" fmla="*/ 531827 h 531827"/>
              <a:gd name="connsiteX5" fmla="*/ 12700 w 1039178"/>
              <a:gd name="connsiteY5" fmla="*/ 0 h 531827"/>
              <a:gd name="connsiteX0" fmla="*/ 0 w 1089978"/>
              <a:gd name="connsiteY0" fmla="*/ 3175 h 531827"/>
              <a:gd name="connsiteX1" fmla="*/ 824065 w 1089978"/>
              <a:gd name="connsiteY1" fmla="*/ 0 h 531827"/>
              <a:gd name="connsiteX2" fmla="*/ 1089978 w 1089978"/>
              <a:gd name="connsiteY2" fmla="*/ 265914 h 531827"/>
              <a:gd name="connsiteX3" fmla="*/ 824065 w 1089978"/>
              <a:gd name="connsiteY3" fmla="*/ 531827 h 531827"/>
              <a:gd name="connsiteX4" fmla="*/ 50800 w 1089978"/>
              <a:gd name="connsiteY4" fmla="*/ 531827 h 531827"/>
              <a:gd name="connsiteX5" fmla="*/ 0 w 1089978"/>
              <a:gd name="connsiteY5" fmla="*/ 3175 h 531827"/>
              <a:gd name="connsiteX0" fmla="*/ 6350 w 1096328"/>
              <a:gd name="connsiteY0" fmla="*/ 3175 h 531827"/>
              <a:gd name="connsiteX1" fmla="*/ 830415 w 1096328"/>
              <a:gd name="connsiteY1" fmla="*/ 0 h 531827"/>
              <a:gd name="connsiteX2" fmla="*/ 1096328 w 1096328"/>
              <a:gd name="connsiteY2" fmla="*/ 265914 h 531827"/>
              <a:gd name="connsiteX3" fmla="*/ 830415 w 1096328"/>
              <a:gd name="connsiteY3" fmla="*/ 531827 h 531827"/>
              <a:gd name="connsiteX4" fmla="*/ 0 w 1096328"/>
              <a:gd name="connsiteY4" fmla="*/ 525477 h 531827"/>
              <a:gd name="connsiteX5" fmla="*/ 6350 w 1096328"/>
              <a:gd name="connsiteY5" fmla="*/ 3175 h 5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328" h="531827">
                <a:moveTo>
                  <a:pt x="6350" y="3175"/>
                </a:moveTo>
                <a:lnTo>
                  <a:pt x="830415" y="0"/>
                </a:lnTo>
                <a:lnTo>
                  <a:pt x="1096328" y="265914"/>
                </a:lnTo>
                <a:lnTo>
                  <a:pt x="830415" y="531827"/>
                </a:lnTo>
                <a:lnTo>
                  <a:pt x="0" y="525477"/>
                </a:lnTo>
                <a:cubicBezTo>
                  <a:pt x="2117" y="351376"/>
                  <a:pt x="4233" y="177276"/>
                  <a:pt x="6350" y="317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Chevron 26"/>
          <p:cNvSpPr/>
          <p:nvPr/>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4"/>
          </p:nvPr>
        </p:nvSpPr>
        <p:spPr>
          <a:xfrm>
            <a:off x="8098487" y="146182"/>
            <a:ext cx="616177" cy="329184"/>
          </a:xfrm>
          <a:prstGeom prst="rect">
            <a:avLst/>
          </a:prstGeom>
        </p:spPr>
        <p:txBody>
          <a:bodyPr vert="horz" lIns="91440" tIns="45720" rIns="91440" bIns="45720" rtlCol="0" anchor="ctr"/>
          <a:lstStyle>
            <a:lvl1pPr algn="r">
              <a:defRPr sz="1400" b="1">
                <a:solidFill>
                  <a:srgbClr val="FFFFFF"/>
                </a:solidFill>
              </a:defRPr>
            </a:lvl1pPr>
          </a:lstStyle>
          <a:p>
            <a:fld id="{0CFEC368-1D7A-4F81-ABF6-AE0E36BAF64C}" type="slidenum">
              <a:rPr lang="en-US" smtClean="0"/>
              <a:pPr/>
              <a:t>‹#›</a:t>
            </a:fld>
            <a:endParaRPr lang="en-US" dirty="0"/>
          </a:p>
        </p:txBody>
      </p:sp>
      <p:sp>
        <p:nvSpPr>
          <p:cNvPr id="3" name="Text Placeholder 2"/>
          <p:cNvSpPr>
            <a:spLocks noGrp="1"/>
          </p:cNvSpPr>
          <p:nvPr>
            <p:ph type="body" idx="1"/>
          </p:nvPr>
        </p:nvSpPr>
        <p:spPr>
          <a:xfrm>
            <a:off x="457200" y="1600199"/>
            <a:ext cx="8229600" cy="4438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EED-Logo-2.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38804" y="6195753"/>
            <a:ext cx="890228" cy="523776"/>
          </a:xfrm>
          <a:prstGeom prst="rect">
            <a:avLst/>
          </a:prstGeom>
        </p:spPr>
      </p:pic>
      <p:sp>
        <p:nvSpPr>
          <p:cNvPr id="18" name="TextBox 17"/>
          <p:cNvSpPr txBox="1"/>
          <p:nvPr/>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
        <p:nvSpPr>
          <p:cNvPr id="9" name="Chevron 26"/>
          <p:cNvSpPr/>
          <p:nvPr userDrawn="1"/>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EED-Logo-2.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338804" y="6195753"/>
            <a:ext cx="890228" cy="523776"/>
          </a:xfrm>
          <a:prstGeom prst="rect">
            <a:avLst/>
          </a:prstGeom>
        </p:spPr>
      </p:pic>
      <p:sp>
        <p:nvSpPr>
          <p:cNvPr id="11" name="TextBox 10"/>
          <p:cNvSpPr txBox="1"/>
          <p:nvPr userDrawn="1"/>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61" r:id="rId11"/>
  </p:sldLayoutIdLst>
  <p:timing>
    <p:tnLst>
      <p:par>
        <p:cTn id="1" dur="indefinite" restart="never" nodeType="tmRoot"/>
      </p:par>
    </p:tnLst>
  </p:timing>
  <p:hf hdr="0" ftr="0"/>
  <p:txStyles>
    <p:titleStyle>
      <a:lvl1pPr algn="l" defTabSz="914400" rtl="0" eaLnBrk="1" latinLnBrk="0" hangingPunct="1">
        <a:spcBef>
          <a:spcPct val="0"/>
        </a:spcBef>
        <a:buNone/>
        <a:defRPr sz="4000" b="1" i="0" kern="1200" spc="-100" baseline="0">
          <a:solidFill>
            <a:schemeClr val="tx2"/>
          </a:solidFill>
          <a:latin typeface="Raleway"/>
          <a:ea typeface="+mj-ea"/>
          <a:cs typeface="Raleway"/>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3" name="Chevron 22"/>
          <p:cNvSpPr/>
          <p:nvPr/>
        </p:nvSpPr>
        <p:spPr>
          <a:xfrm rot="10800000">
            <a:off x="8172823" y="91066"/>
            <a:ext cx="971175" cy="471115"/>
          </a:xfrm>
          <a:custGeom>
            <a:avLst/>
            <a:gdLst>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265914 w 1356678"/>
              <a:gd name="connsiteY5" fmla="*/ 265914 h 531827"/>
              <a:gd name="connsiteX6" fmla="*/ 0 w 135667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3720 w 1356678"/>
              <a:gd name="connsiteY5" fmla="*/ 257720 h 531827"/>
              <a:gd name="connsiteX6" fmla="*/ 0 w 1356678"/>
              <a:gd name="connsiteY6" fmla="*/ 0 h 531827"/>
              <a:gd name="connsiteX0" fmla="*/ 34380 w 1391058"/>
              <a:gd name="connsiteY0" fmla="*/ 0 h 531827"/>
              <a:gd name="connsiteX1" fmla="*/ 1125145 w 1391058"/>
              <a:gd name="connsiteY1" fmla="*/ 0 h 531827"/>
              <a:gd name="connsiteX2" fmla="*/ 1391058 w 1391058"/>
              <a:gd name="connsiteY2" fmla="*/ 265914 h 531827"/>
              <a:gd name="connsiteX3" fmla="*/ 1125145 w 1391058"/>
              <a:gd name="connsiteY3" fmla="*/ 531827 h 531827"/>
              <a:gd name="connsiteX4" fmla="*/ 34380 w 1391058"/>
              <a:gd name="connsiteY4" fmla="*/ 531827 h 531827"/>
              <a:gd name="connsiteX5" fmla="*/ 0 w 1391058"/>
              <a:gd name="connsiteY5" fmla="*/ 283120 h 531827"/>
              <a:gd name="connsiteX6" fmla="*/ 34380 w 139105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0 w 1356678"/>
              <a:gd name="connsiteY5"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317500 w 1356678"/>
              <a:gd name="connsiteY4" fmla="*/ 531827 h 531827"/>
              <a:gd name="connsiteX5" fmla="*/ 0 w 1356678"/>
              <a:gd name="connsiteY5" fmla="*/ 0 h 531827"/>
              <a:gd name="connsiteX0" fmla="*/ 12700 w 1039178"/>
              <a:gd name="connsiteY0" fmla="*/ 0 h 531827"/>
              <a:gd name="connsiteX1" fmla="*/ 773265 w 1039178"/>
              <a:gd name="connsiteY1" fmla="*/ 0 h 531827"/>
              <a:gd name="connsiteX2" fmla="*/ 1039178 w 1039178"/>
              <a:gd name="connsiteY2" fmla="*/ 265914 h 531827"/>
              <a:gd name="connsiteX3" fmla="*/ 773265 w 1039178"/>
              <a:gd name="connsiteY3" fmla="*/ 531827 h 531827"/>
              <a:gd name="connsiteX4" fmla="*/ 0 w 1039178"/>
              <a:gd name="connsiteY4" fmla="*/ 531827 h 531827"/>
              <a:gd name="connsiteX5" fmla="*/ 12700 w 1039178"/>
              <a:gd name="connsiteY5" fmla="*/ 0 h 531827"/>
              <a:gd name="connsiteX0" fmla="*/ 0 w 1089978"/>
              <a:gd name="connsiteY0" fmla="*/ 3175 h 531827"/>
              <a:gd name="connsiteX1" fmla="*/ 824065 w 1089978"/>
              <a:gd name="connsiteY1" fmla="*/ 0 h 531827"/>
              <a:gd name="connsiteX2" fmla="*/ 1089978 w 1089978"/>
              <a:gd name="connsiteY2" fmla="*/ 265914 h 531827"/>
              <a:gd name="connsiteX3" fmla="*/ 824065 w 1089978"/>
              <a:gd name="connsiteY3" fmla="*/ 531827 h 531827"/>
              <a:gd name="connsiteX4" fmla="*/ 50800 w 1089978"/>
              <a:gd name="connsiteY4" fmla="*/ 531827 h 531827"/>
              <a:gd name="connsiteX5" fmla="*/ 0 w 1089978"/>
              <a:gd name="connsiteY5" fmla="*/ 3175 h 531827"/>
              <a:gd name="connsiteX0" fmla="*/ 6350 w 1096328"/>
              <a:gd name="connsiteY0" fmla="*/ 3175 h 531827"/>
              <a:gd name="connsiteX1" fmla="*/ 830415 w 1096328"/>
              <a:gd name="connsiteY1" fmla="*/ 0 h 531827"/>
              <a:gd name="connsiteX2" fmla="*/ 1096328 w 1096328"/>
              <a:gd name="connsiteY2" fmla="*/ 265914 h 531827"/>
              <a:gd name="connsiteX3" fmla="*/ 830415 w 1096328"/>
              <a:gd name="connsiteY3" fmla="*/ 531827 h 531827"/>
              <a:gd name="connsiteX4" fmla="*/ 0 w 1096328"/>
              <a:gd name="connsiteY4" fmla="*/ 525477 h 531827"/>
              <a:gd name="connsiteX5" fmla="*/ 6350 w 1096328"/>
              <a:gd name="connsiteY5" fmla="*/ 3175 h 5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328" h="531827">
                <a:moveTo>
                  <a:pt x="6350" y="3175"/>
                </a:moveTo>
                <a:lnTo>
                  <a:pt x="830415" y="0"/>
                </a:lnTo>
                <a:lnTo>
                  <a:pt x="1096328" y="265914"/>
                </a:lnTo>
                <a:lnTo>
                  <a:pt x="830415" y="531827"/>
                </a:lnTo>
                <a:lnTo>
                  <a:pt x="0" y="525477"/>
                </a:lnTo>
                <a:cubicBezTo>
                  <a:pt x="2117" y="351376"/>
                  <a:pt x="4233" y="177276"/>
                  <a:pt x="6350" y="317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Chevron 26"/>
          <p:cNvSpPr/>
          <p:nvPr/>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4"/>
          </p:nvPr>
        </p:nvSpPr>
        <p:spPr>
          <a:xfrm>
            <a:off x="8098487" y="146182"/>
            <a:ext cx="616177" cy="329184"/>
          </a:xfrm>
          <a:prstGeom prst="rect">
            <a:avLst/>
          </a:prstGeom>
        </p:spPr>
        <p:txBody>
          <a:bodyPr vert="horz" lIns="91440" tIns="45720" rIns="91440" bIns="45720" rtlCol="0" anchor="ctr"/>
          <a:lstStyle>
            <a:lvl1pPr algn="r">
              <a:defRPr sz="1400" b="1">
                <a:solidFill>
                  <a:srgbClr val="FFFFFF"/>
                </a:solidFill>
              </a:defRPr>
            </a:lvl1pPr>
          </a:lstStyle>
          <a:p>
            <a:fld id="{0CFEC368-1D7A-4F81-ABF6-AE0E36BAF64C}" type="slidenum">
              <a:rPr lang="en-US" smtClean="0"/>
              <a:pPr/>
              <a:t>‹#›</a:t>
            </a:fld>
            <a:endParaRPr lang="en-US" dirty="0"/>
          </a:p>
        </p:txBody>
      </p:sp>
      <p:sp>
        <p:nvSpPr>
          <p:cNvPr id="3" name="Text Placeholder 2"/>
          <p:cNvSpPr>
            <a:spLocks noGrp="1"/>
          </p:cNvSpPr>
          <p:nvPr>
            <p:ph type="body" idx="1"/>
          </p:nvPr>
        </p:nvSpPr>
        <p:spPr>
          <a:xfrm>
            <a:off x="457200" y="1600199"/>
            <a:ext cx="8229600" cy="4438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EED-Logo-2.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38804" y="6195753"/>
            <a:ext cx="890228" cy="523776"/>
          </a:xfrm>
          <a:prstGeom prst="rect">
            <a:avLst/>
          </a:prstGeom>
        </p:spPr>
      </p:pic>
      <p:sp>
        <p:nvSpPr>
          <p:cNvPr id="18" name="TextBox 17"/>
          <p:cNvSpPr txBox="1"/>
          <p:nvPr/>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
        <p:nvSpPr>
          <p:cNvPr id="9" name="Chevron 26"/>
          <p:cNvSpPr/>
          <p:nvPr userDrawn="1"/>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EED-Logo-2.png"/>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338804" y="6195753"/>
            <a:ext cx="890228" cy="523776"/>
          </a:xfrm>
          <a:prstGeom prst="rect">
            <a:avLst/>
          </a:prstGeom>
        </p:spPr>
      </p:pic>
      <p:sp>
        <p:nvSpPr>
          <p:cNvPr id="11" name="TextBox 10"/>
          <p:cNvSpPr txBox="1"/>
          <p:nvPr userDrawn="1"/>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Lst>
  <p:timing>
    <p:tnLst>
      <p:par>
        <p:cTn id="1" dur="indefinite" restart="never" nodeType="tmRoot"/>
      </p:par>
    </p:tnLst>
  </p:timing>
  <p:hf hdr="0" ftr="0"/>
  <p:txStyles>
    <p:titleStyle>
      <a:lvl1pPr algn="l" defTabSz="914400" rtl="0" eaLnBrk="1" latinLnBrk="0" hangingPunct="1">
        <a:spcBef>
          <a:spcPct val="0"/>
        </a:spcBef>
        <a:buNone/>
        <a:defRPr sz="4000" b="1" i="0" kern="1200" spc="-100" baseline="0">
          <a:solidFill>
            <a:schemeClr val="tx2"/>
          </a:solidFill>
          <a:latin typeface="Raleway"/>
          <a:ea typeface="+mj-ea"/>
          <a:cs typeface="Raleway"/>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3" name="Chevron 22"/>
          <p:cNvSpPr/>
          <p:nvPr/>
        </p:nvSpPr>
        <p:spPr>
          <a:xfrm rot="10800000">
            <a:off x="8172823" y="91066"/>
            <a:ext cx="971175" cy="471115"/>
          </a:xfrm>
          <a:custGeom>
            <a:avLst/>
            <a:gdLst>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265914 w 1356678"/>
              <a:gd name="connsiteY5" fmla="*/ 265914 h 531827"/>
              <a:gd name="connsiteX6" fmla="*/ 0 w 135667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3720 w 1356678"/>
              <a:gd name="connsiteY5" fmla="*/ 257720 h 531827"/>
              <a:gd name="connsiteX6" fmla="*/ 0 w 1356678"/>
              <a:gd name="connsiteY6" fmla="*/ 0 h 531827"/>
              <a:gd name="connsiteX0" fmla="*/ 34380 w 1391058"/>
              <a:gd name="connsiteY0" fmla="*/ 0 h 531827"/>
              <a:gd name="connsiteX1" fmla="*/ 1125145 w 1391058"/>
              <a:gd name="connsiteY1" fmla="*/ 0 h 531827"/>
              <a:gd name="connsiteX2" fmla="*/ 1391058 w 1391058"/>
              <a:gd name="connsiteY2" fmla="*/ 265914 h 531827"/>
              <a:gd name="connsiteX3" fmla="*/ 1125145 w 1391058"/>
              <a:gd name="connsiteY3" fmla="*/ 531827 h 531827"/>
              <a:gd name="connsiteX4" fmla="*/ 34380 w 1391058"/>
              <a:gd name="connsiteY4" fmla="*/ 531827 h 531827"/>
              <a:gd name="connsiteX5" fmla="*/ 0 w 1391058"/>
              <a:gd name="connsiteY5" fmla="*/ 283120 h 531827"/>
              <a:gd name="connsiteX6" fmla="*/ 34380 w 1391058"/>
              <a:gd name="connsiteY6"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0 w 1356678"/>
              <a:gd name="connsiteY4" fmla="*/ 531827 h 531827"/>
              <a:gd name="connsiteX5" fmla="*/ 0 w 1356678"/>
              <a:gd name="connsiteY5" fmla="*/ 0 h 531827"/>
              <a:gd name="connsiteX0" fmla="*/ 0 w 1356678"/>
              <a:gd name="connsiteY0" fmla="*/ 0 h 531827"/>
              <a:gd name="connsiteX1" fmla="*/ 1090765 w 1356678"/>
              <a:gd name="connsiteY1" fmla="*/ 0 h 531827"/>
              <a:gd name="connsiteX2" fmla="*/ 1356678 w 1356678"/>
              <a:gd name="connsiteY2" fmla="*/ 265914 h 531827"/>
              <a:gd name="connsiteX3" fmla="*/ 1090765 w 1356678"/>
              <a:gd name="connsiteY3" fmla="*/ 531827 h 531827"/>
              <a:gd name="connsiteX4" fmla="*/ 317500 w 1356678"/>
              <a:gd name="connsiteY4" fmla="*/ 531827 h 531827"/>
              <a:gd name="connsiteX5" fmla="*/ 0 w 1356678"/>
              <a:gd name="connsiteY5" fmla="*/ 0 h 531827"/>
              <a:gd name="connsiteX0" fmla="*/ 12700 w 1039178"/>
              <a:gd name="connsiteY0" fmla="*/ 0 h 531827"/>
              <a:gd name="connsiteX1" fmla="*/ 773265 w 1039178"/>
              <a:gd name="connsiteY1" fmla="*/ 0 h 531827"/>
              <a:gd name="connsiteX2" fmla="*/ 1039178 w 1039178"/>
              <a:gd name="connsiteY2" fmla="*/ 265914 h 531827"/>
              <a:gd name="connsiteX3" fmla="*/ 773265 w 1039178"/>
              <a:gd name="connsiteY3" fmla="*/ 531827 h 531827"/>
              <a:gd name="connsiteX4" fmla="*/ 0 w 1039178"/>
              <a:gd name="connsiteY4" fmla="*/ 531827 h 531827"/>
              <a:gd name="connsiteX5" fmla="*/ 12700 w 1039178"/>
              <a:gd name="connsiteY5" fmla="*/ 0 h 531827"/>
              <a:gd name="connsiteX0" fmla="*/ 0 w 1089978"/>
              <a:gd name="connsiteY0" fmla="*/ 3175 h 531827"/>
              <a:gd name="connsiteX1" fmla="*/ 824065 w 1089978"/>
              <a:gd name="connsiteY1" fmla="*/ 0 h 531827"/>
              <a:gd name="connsiteX2" fmla="*/ 1089978 w 1089978"/>
              <a:gd name="connsiteY2" fmla="*/ 265914 h 531827"/>
              <a:gd name="connsiteX3" fmla="*/ 824065 w 1089978"/>
              <a:gd name="connsiteY3" fmla="*/ 531827 h 531827"/>
              <a:gd name="connsiteX4" fmla="*/ 50800 w 1089978"/>
              <a:gd name="connsiteY4" fmla="*/ 531827 h 531827"/>
              <a:gd name="connsiteX5" fmla="*/ 0 w 1089978"/>
              <a:gd name="connsiteY5" fmla="*/ 3175 h 531827"/>
              <a:gd name="connsiteX0" fmla="*/ 6350 w 1096328"/>
              <a:gd name="connsiteY0" fmla="*/ 3175 h 531827"/>
              <a:gd name="connsiteX1" fmla="*/ 830415 w 1096328"/>
              <a:gd name="connsiteY1" fmla="*/ 0 h 531827"/>
              <a:gd name="connsiteX2" fmla="*/ 1096328 w 1096328"/>
              <a:gd name="connsiteY2" fmla="*/ 265914 h 531827"/>
              <a:gd name="connsiteX3" fmla="*/ 830415 w 1096328"/>
              <a:gd name="connsiteY3" fmla="*/ 531827 h 531827"/>
              <a:gd name="connsiteX4" fmla="*/ 0 w 1096328"/>
              <a:gd name="connsiteY4" fmla="*/ 525477 h 531827"/>
              <a:gd name="connsiteX5" fmla="*/ 6350 w 1096328"/>
              <a:gd name="connsiteY5" fmla="*/ 3175 h 53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328" h="531827">
                <a:moveTo>
                  <a:pt x="6350" y="3175"/>
                </a:moveTo>
                <a:lnTo>
                  <a:pt x="830415" y="0"/>
                </a:lnTo>
                <a:lnTo>
                  <a:pt x="1096328" y="265914"/>
                </a:lnTo>
                <a:lnTo>
                  <a:pt x="830415" y="531827"/>
                </a:lnTo>
                <a:lnTo>
                  <a:pt x="0" y="525477"/>
                </a:lnTo>
                <a:cubicBezTo>
                  <a:pt x="2117" y="351376"/>
                  <a:pt x="4233" y="177276"/>
                  <a:pt x="6350" y="3175"/>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7" name="Chevron 26"/>
          <p:cNvSpPr/>
          <p:nvPr/>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4"/>
          </p:nvPr>
        </p:nvSpPr>
        <p:spPr>
          <a:xfrm>
            <a:off x="8098487" y="146182"/>
            <a:ext cx="616177" cy="329184"/>
          </a:xfrm>
          <a:prstGeom prst="rect">
            <a:avLst/>
          </a:prstGeom>
        </p:spPr>
        <p:txBody>
          <a:bodyPr vert="horz" lIns="91440" tIns="45720" rIns="91440" bIns="45720" rtlCol="0" anchor="ctr"/>
          <a:lstStyle>
            <a:lvl1pPr algn="r">
              <a:defRPr sz="1400" b="1">
                <a:solidFill>
                  <a:srgbClr val="FFFFFF"/>
                </a:solidFill>
              </a:defRPr>
            </a:lvl1pPr>
          </a:lstStyle>
          <a:p>
            <a:fld id="{0CFEC368-1D7A-4F81-ABF6-AE0E36BAF64C}" type="slidenum">
              <a:rPr lang="en-US" smtClean="0"/>
              <a:pPr/>
              <a:t>‹#›</a:t>
            </a:fld>
            <a:endParaRPr lang="en-US" dirty="0"/>
          </a:p>
        </p:txBody>
      </p:sp>
      <p:sp>
        <p:nvSpPr>
          <p:cNvPr id="3" name="Text Placeholder 2"/>
          <p:cNvSpPr>
            <a:spLocks noGrp="1"/>
          </p:cNvSpPr>
          <p:nvPr>
            <p:ph type="body" idx="1"/>
          </p:nvPr>
        </p:nvSpPr>
        <p:spPr>
          <a:xfrm>
            <a:off x="457200" y="1600199"/>
            <a:ext cx="8229600" cy="4438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EED-Logo-2.pn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338804" y="6195753"/>
            <a:ext cx="890228" cy="523776"/>
          </a:xfrm>
          <a:prstGeom prst="rect">
            <a:avLst/>
          </a:prstGeom>
        </p:spPr>
      </p:pic>
      <p:sp>
        <p:nvSpPr>
          <p:cNvPr id="18" name="TextBox 17"/>
          <p:cNvSpPr txBox="1"/>
          <p:nvPr/>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
        <p:nvSpPr>
          <p:cNvPr id="9" name="Chevron 26"/>
          <p:cNvSpPr/>
          <p:nvPr userDrawn="1"/>
        </p:nvSpPr>
        <p:spPr>
          <a:xfrm rot="10800000">
            <a:off x="82175" y="124183"/>
            <a:ext cx="8178957" cy="394273"/>
          </a:xfrm>
          <a:custGeom>
            <a:avLst/>
            <a:gdLst>
              <a:gd name="connsiteX0" fmla="*/ 0 w 8619613"/>
              <a:gd name="connsiteY0" fmla="*/ 0 h 394273"/>
              <a:gd name="connsiteX1" fmla="*/ 8422477 w 8619613"/>
              <a:gd name="connsiteY1" fmla="*/ 0 h 394273"/>
              <a:gd name="connsiteX2" fmla="*/ 8619613 w 8619613"/>
              <a:gd name="connsiteY2" fmla="*/ 197137 h 394273"/>
              <a:gd name="connsiteX3" fmla="*/ 8422477 w 8619613"/>
              <a:gd name="connsiteY3" fmla="*/ 394273 h 394273"/>
              <a:gd name="connsiteX4" fmla="*/ 0 w 8619613"/>
              <a:gd name="connsiteY4" fmla="*/ 394273 h 394273"/>
              <a:gd name="connsiteX5" fmla="*/ 197137 w 8619613"/>
              <a:gd name="connsiteY5" fmla="*/ 197137 h 394273"/>
              <a:gd name="connsiteX6" fmla="*/ 0 w 8619613"/>
              <a:gd name="connsiteY6" fmla="*/ 0 h 394273"/>
              <a:gd name="connsiteX0" fmla="*/ 0 w 8422477"/>
              <a:gd name="connsiteY0" fmla="*/ 0 h 394273"/>
              <a:gd name="connsiteX1" fmla="*/ 8422477 w 8422477"/>
              <a:gd name="connsiteY1" fmla="*/ 0 h 394273"/>
              <a:gd name="connsiteX2" fmla="*/ 8422477 w 8422477"/>
              <a:gd name="connsiteY2" fmla="*/ 394273 h 394273"/>
              <a:gd name="connsiteX3" fmla="*/ 0 w 8422477"/>
              <a:gd name="connsiteY3" fmla="*/ 394273 h 394273"/>
              <a:gd name="connsiteX4" fmla="*/ 197137 w 8422477"/>
              <a:gd name="connsiteY4" fmla="*/ 197137 h 394273"/>
              <a:gd name="connsiteX5" fmla="*/ 0 w 8422477"/>
              <a:gd name="connsiteY5" fmla="*/ 0 h 3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2477" h="394273">
                <a:moveTo>
                  <a:pt x="0" y="0"/>
                </a:moveTo>
                <a:lnTo>
                  <a:pt x="8422477" y="0"/>
                </a:lnTo>
                <a:lnTo>
                  <a:pt x="8422477" y="394273"/>
                </a:lnTo>
                <a:lnTo>
                  <a:pt x="0" y="394273"/>
                </a:lnTo>
                <a:lnTo>
                  <a:pt x="197137" y="197137"/>
                </a:lnTo>
                <a:lnTo>
                  <a:pt x="0" y="0"/>
                </a:lnTo>
                <a:close/>
              </a:path>
            </a:pathLst>
          </a:cu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EED-Logo-2.png"/>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338804" y="6195753"/>
            <a:ext cx="890228" cy="523776"/>
          </a:xfrm>
          <a:prstGeom prst="rect">
            <a:avLst/>
          </a:prstGeom>
        </p:spPr>
      </p:pic>
      <p:sp>
        <p:nvSpPr>
          <p:cNvPr id="11" name="TextBox 10"/>
          <p:cNvSpPr txBox="1"/>
          <p:nvPr userDrawn="1"/>
        </p:nvSpPr>
        <p:spPr>
          <a:xfrm>
            <a:off x="2851355" y="6318863"/>
            <a:ext cx="5835445"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kern="800" spc="50" dirty="0" smtClean="0">
                <a:solidFill>
                  <a:schemeClr val="tx2"/>
                </a:solidFill>
                <a:latin typeface="Raleway"/>
                <a:cs typeface="Raleway"/>
              </a:rPr>
              <a:t>CENTER FOR ENTREPRENEURSHIP AND EXECUTIVE DEVELOPMENT</a:t>
            </a: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Lst>
  <p:timing>
    <p:tnLst>
      <p:par>
        <p:cTn id="1" dur="indefinite" restart="never" nodeType="tmRoot"/>
      </p:par>
    </p:tnLst>
  </p:timing>
  <p:hf hdr="0" ftr="0"/>
  <p:txStyles>
    <p:titleStyle>
      <a:lvl1pPr algn="l" defTabSz="914400" rtl="0" eaLnBrk="1" latinLnBrk="0" hangingPunct="1">
        <a:spcBef>
          <a:spcPct val="0"/>
        </a:spcBef>
        <a:buNone/>
        <a:defRPr sz="4000" b="1" i="0" kern="1200" spc="-100" baseline="0">
          <a:solidFill>
            <a:schemeClr val="tx2"/>
          </a:solidFill>
          <a:latin typeface="Raleway"/>
          <a:ea typeface="+mj-ea"/>
          <a:cs typeface="Raleway"/>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whttp/www.youtube.com/watch?v=T6MhAwQ64c0&amp;feature=player_detailpage"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mailto:barbara.bregar-Mrzlikar@ceed-slovenia.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3.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google.si/url?sa=i&amp;rct=j&amp;q=&amp;esrc=s&amp;frm=1&amp;source=images&amp;cd=&amp;cad=rja&amp;docid=E4RA1bgWGVLzFM&amp;tbnid=cNqb5AZMCh3mbM:&amp;ved=0CAUQjRw&amp;url=http://www.delo.si/gospodarstvo/podjetja/cesko-pomembno-se-nam-zdi-ustvarjati-delovna-mesta.html&amp;ei=Q0pTUvDGF47bsgaJnoGADA&amp;bvm=bv.53537100,d.d2k&amp;psig=AFQjCNEuoYzjwHkMZFkOSWTi19biSWtJug&amp;ust=1381276457811219"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E4RA1bgWGVLzFM&amp;tbnid=cNqb5AZMCh3mbM:&amp;ved=0CAUQjRw&amp;url=http://www.delo.si/gospodarstvo/podjetja/cesko-pomembno-se-nam-zdi-ustvarjati-delovna-mesta.html&amp;ei=Q0pTUvDGF47bsgaJnoGADA&amp;bvm=bv.53537100,d.d2k&amp;psig=AFQjCNEuoYzjwHkMZFkOSWTi19biSWtJug&amp;ust=1381276457811219"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5.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rbara\AppData\Local\Microsoft\Windows\Temporary Internet Files\Content.Outlook\SFJN7TJ2\PP2014-pomocniki-uvodn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 y="0"/>
            <a:ext cx="9144538" cy="666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77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13256" y="1729859"/>
            <a:ext cx="3015826" cy="211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74318" y="533400"/>
            <a:ext cx="8229600" cy="990600"/>
          </a:xfrm>
        </p:spPr>
        <p:txBody>
          <a:bodyPr/>
          <a:lstStyle/>
          <a:p>
            <a:r>
              <a:rPr lang="sl-SI" dirty="0" smtClean="0"/>
              <a:t>Kdo je podjetnik?</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dirty="0"/>
          </a:p>
        </p:txBody>
      </p:sp>
      <p:sp>
        <p:nvSpPr>
          <p:cNvPr id="5" name="AutoShape 14"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Content Placeholder 2"/>
          <p:cNvSpPr>
            <a:spLocks noGrp="1"/>
          </p:cNvSpPr>
          <p:nvPr>
            <p:ph idx="1"/>
          </p:nvPr>
        </p:nvSpPr>
        <p:spPr>
          <a:xfrm>
            <a:off x="261255" y="1476105"/>
            <a:ext cx="5146768" cy="4627856"/>
          </a:xfrm>
        </p:spPr>
        <p:txBody>
          <a:bodyPr>
            <a:normAutofit/>
          </a:bodyPr>
          <a:lstStyle/>
          <a:p>
            <a:pPr marL="0" indent="0">
              <a:buNone/>
            </a:pPr>
            <a:r>
              <a:rPr lang="sl-SI" b="1" u="sng" dirty="0" smtClean="0"/>
              <a:t>OSEBNOSTNE LASTNOSTI:</a:t>
            </a:r>
            <a:endParaRPr lang="sl-SI" b="1" u="sng" dirty="0"/>
          </a:p>
          <a:p>
            <a:pPr marL="0" indent="0">
              <a:buNone/>
            </a:pPr>
            <a:endParaRPr lang="sl-SI" sz="1600" b="1" dirty="0" smtClean="0"/>
          </a:p>
          <a:p>
            <a:r>
              <a:rPr lang="sl-SI" sz="2000" dirty="0" smtClean="0"/>
              <a:t>V problemih </a:t>
            </a:r>
            <a:r>
              <a:rPr lang="sl-SI" sz="2000" b="1" dirty="0" smtClean="0"/>
              <a:t>vidijo priložnosti</a:t>
            </a:r>
          </a:p>
          <a:p>
            <a:r>
              <a:rPr lang="sl-SI" sz="2000" b="1" dirty="0" smtClean="0"/>
              <a:t>Iščejo rešitve na neznane probleme</a:t>
            </a:r>
          </a:p>
          <a:p>
            <a:r>
              <a:rPr lang="sl-SI" sz="2000" dirty="0"/>
              <a:t>P</a:t>
            </a:r>
            <a:r>
              <a:rPr lang="sl-SI" sz="2000" dirty="0" smtClean="0"/>
              <a:t>ri tem so </a:t>
            </a:r>
            <a:r>
              <a:rPr lang="sl-SI" sz="2000" b="1" dirty="0" smtClean="0"/>
              <a:t>inovativni</a:t>
            </a:r>
            <a:r>
              <a:rPr lang="sl-SI" sz="2000" dirty="0" smtClean="0"/>
              <a:t> in </a:t>
            </a:r>
            <a:r>
              <a:rPr lang="sl-SI" sz="2000" b="1" dirty="0" smtClean="0"/>
              <a:t>kreativni</a:t>
            </a:r>
          </a:p>
          <a:p>
            <a:r>
              <a:rPr lang="sl-SI" sz="2000" b="1" dirty="0" smtClean="0"/>
              <a:t>Odprti do sveta in informacij</a:t>
            </a:r>
          </a:p>
          <a:p>
            <a:r>
              <a:rPr lang="sl-SI" sz="2000" b="1" dirty="0" smtClean="0"/>
              <a:t>Način razmišljanja </a:t>
            </a:r>
          </a:p>
          <a:p>
            <a:r>
              <a:rPr lang="sl-SI" sz="2000" b="1" dirty="0" smtClean="0"/>
              <a:t>Vedo kaj želijo in temu sledijo </a:t>
            </a:r>
          </a:p>
          <a:p>
            <a:r>
              <a:rPr lang="sl-SI" sz="2000" b="1" dirty="0"/>
              <a:t>Samozavestni</a:t>
            </a:r>
            <a:r>
              <a:rPr lang="sl-SI" sz="2000" dirty="0"/>
              <a:t> </a:t>
            </a:r>
            <a:endParaRPr lang="sl-SI" sz="2000" dirty="0" smtClean="0"/>
          </a:p>
          <a:p>
            <a:r>
              <a:rPr lang="sl-SI" sz="2000" b="1" dirty="0" smtClean="0"/>
              <a:t>Vztrajni</a:t>
            </a:r>
            <a:r>
              <a:rPr lang="sl-SI" sz="2000" dirty="0" smtClean="0"/>
              <a:t>, ker želijo priti do cilja</a:t>
            </a:r>
            <a:r>
              <a:rPr lang="sl-SI" sz="2000" b="1" dirty="0"/>
              <a:t> </a:t>
            </a:r>
            <a:r>
              <a:rPr lang="sl-SI" sz="2000" dirty="0" smtClean="0"/>
              <a:t>in ko padejo se poberejo </a:t>
            </a:r>
          </a:p>
          <a:p>
            <a:r>
              <a:rPr lang="sl-SI" sz="2000" dirty="0" smtClean="0"/>
              <a:t>Imajo žar v očeh....so strastni</a:t>
            </a:r>
            <a:endParaRPr lang="sl-SI" sz="2000" dirty="0"/>
          </a:p>
          <a:p>
            <a:pPr marL="0" indent="0">
              <a:buNone/>
            </a:pPr>
            <a:endParaRPr lang="sl-SI" sz="1600" dirty="0"/>
          </a:p>
          <a:p>
            <a:pPr marL="0" indent="0">
              <a:buNone/>
            </a:pPr>
            <a:endParaRPr lang="en-US" sz="1600" dirty="0"/>
          </a:p>
        </p:txBody>
      </p:sp>
      <p:pic>
        <p:nvPicPr>
          <p:cNvPr id="3091" name="Picture 1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6089" y="3561909"/>
            <a:ext cx="1691621" cy="254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752" y="857145"/>
            <a:ext cx="1884610" cy="270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1677" y="2906356"/>
            <a:ext cx="1612760" cy="292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90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Podjetnost – o čem sploh govorimo?</a:t>
            </a:r>
            <a:endParaRPr lang="en-US" dirty="0"/>
          </a:p>
        </p:txBody>
      </p:sp>
      <p:sp>
        <p:nvSpPr>
          <p:cNvPr id="3" name="Content Placeholder 2"/>
          <p:cNvSpPr>
            <a:spLocks noGrp="1"/>
          </p:cNvSpPr>
          <p:nvPr>
            <p:ph idx="1"/>
          </p:nvPr>
        </p:nvSpPr>
        <p:spPr/>
        <p:txBody>
          <a:bodyPr>
            <a:normAutofit/>
          </a:bodyPr>
          <a:lstStyle/>
          <a:p>
            <a:r>
              <a:rPr lang="sl-SI" b="1" dirty="0" smtClean="0"/>
              <a:t>Podjetnik</a:t>
            </a:r>
            <a:r>
              <a:rPr lang="sl-SI" dirty="0" smtClean="0"/>
              <a:t> – nekdo, ki ustanovi podjetje</a:t>
            </a:r>
          </a:p>
          <a:p>
            <a:pPr marL="0" indent="0">
              <a:buNone/>
            </a:pPr>
            <a:endParaRPr lang="en-US" sz="2000" dirty="0"/>
          </a:p>
          <a:p>
            <a:r>
              <a:rPr lang="sl-SI" b="1" dirty="0"/>
              <a:t>Podjetništvo</a:t>
            </a:r>
            <a:r>
              <a:rPr lang="sl-SI" dirty="0"/>
              <a:t> </a:t>
            </a:r>
            <a:r>
              <a:rPr lang="sl-SI" dirty="0" smtClean="0"/>
              <a:t>– odločitev, da se želiš sam preživeti z ustvarjanjem produktov ali storitev z dodano vrednostjo in s tem prevzameš tveganje kot tudi pobereš rezultate – profit. </a:t>
            </a:r>
          </a:p>
          <a:p>
            <a:pPr marL="0" indent="0">
              <a:buNone/>
            </a:pPr>
            <a:endParaRPr lang="sl-SI" dirty="0" smtClean="0"/>
          </a:p>
          <a:p>
            <a:r>
              <a:rPr lang="sl-SI" b="1" dirty="0" smtClean="0"/>
              <a:t>Podjetnost</a:t>
            </a:r>
            <a:r>
              <a:rPr lang="sl-SI" dirty="0" smtClean="0"/>
              <a:t> – osebnostne lastnosti, katere pa potrebujemo vsi ne glede na to kje bomo delali.....</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dirty="0"/>
          </a:p>
        </p:txBody>
      </p:sp>
    </p:spTree>
    <p:extLst>
      <p:ext uri="{BB962C8B-B14F-4D97-AF65-F5344CB8AC3E}">
        <p14:creationId xmlns:p14="http://schemas.microsoft.com/office/powerpoint/2010/main" val="2844160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697" y="2516779"/>
            <a:ext cx="8334103" cy="6705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a:xfrm>
            <a:off x="457200" y="1743892"/>
            <a:ext cx="8438606" cy="4438445"/>
          </a:xfrm>
        </p:spPr>
        <p:txBody>
          <a:bodyPr>
            <a:normAutofit/>
          </a:bodyPr>
          <a:lstStyle/>
          <a:p>
            <a:pPr>
              <a:buNone/>
            </a:pPr>
            <a:r>
              <a:rPr lang="sl-SI" b="1" dirty="0" smtClean="0"/>
              <a:t>Podjetnost – o </a:t>
            </a:r>
            <a:r>
              <a:rPr lang="sl-SI" b="1" dirty="0"/>
              <a:t>čem sploh govorimo?</a:t>
            </a:r>
            <a:endParaRPr lang="en-US" dirty="0"/>
          </a:p>
          <a:p>
            <a:pPr marL="0" lvl="0" indent="0">
              <a:buNone/>
            </a:pPr>
            <a:endParaRPr lang="sl-SI" dirty="0"/>
          </a:p>
          <a:p>
            <a:pPr lvl="0">
              <a:buNone/>
            </a:pPr>
            <a:r>
              <a:rPr lang="sl-SI" b="1" dirty="0" smtClean="0"/>
              <a:t>Zakaj </a:t>
            </a:r>
            <a:r>
              <a:rPr lang="sl-SI" b="1" dirty="0" smtClean="0"/>
              <a:t>je </a:t>
            </a:r>
            <a:r>
              <a:rPr lang="sl-SI" b="1" dirty="0" smtClean="0"/>
              <a:t>podjetnost postala pomembna tema?</a:t>
            </a:r>
            <a:endParaRPr lang="sl-SI" b="1" dirty="0" smtClean="0"/>
          </a:p>
          <a:p>
            <a:pPr marL="0" lvl="0" indent="0">
              <a:buNone/>
            </a:pPr>
            <a:endParaRPr lang="sl-SI" dirty="0"/>
          </a:p>
          <a:p>
            <a:pPr marL="0" lvl="0" indent="0">
              <a:buNone/>
            </a:pPr>
            <a:r>
              <a:rPr lang="sl-SI" b="1" dirty="0" smtClean="0"/>
              <a:t>Je to res že tema za vrtce in </a:t>
            </a:r>
            <a:r>
              <a:rPr lang="sl-SI" b="1" dirty="0"/>
              <a:t>š</a:t>
            </a:r>
            <a:r>
              <a:rPr lang="sl-SI" b="1" dirty="0" smtClean="0"/>
              <a:t>ole? Kakšna je vloga vrtcev in šol pri </a:t>
            </a:r>
            <a:r>
              <a:rPr lang="sl-SI" b="1" dirty="0" smtClean="0"/>
              <a:t>spodbujanju podjetnosti?</a:t>
            </a:r>
          </a:p>
          <a:p>
            <a:pPr marL="0" indent="0">
              <a:buNone/>
            </a:pPr>
            <a:endParaRPr lang="sl-SI" b="1" dirty="0"/>
          </a:p>
          <a:p>
            <a:pPr marL="0" indent="0">
              <a:buNone/>
            </a:pPr>
            <a:r>
              <a:rPr lang="sl-SI" b="1" dirty="0" smtClean="0"/>
              <a:t>Zakaj in kako lahko sodelujemo? </a:t>
            </a:r>
            <a:endParaRPr lang="sl-SI" b="1" dirty="0" smtClean="0"/>
          </a:p>
          <a:p>
            <a:pPr lvl="0">
              <a:buNone/>
            </a:pPr>
            <a:endParaRPr lang="sl-SI"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dirty="0"/>
          </a:p>
        </p:txBody>
      </p:sp>
    </p:spTree>
    <p:extLst>
      <p:ext uri="{BB962C8B-B14F-4D97-AF65-F5344CB8AC3E}">
        <p14:creationId xmlns:p14="http://schemas.microsoft.com/office/powerpoint/2010/main" val="339832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smtClean="0"/>
              <a:t>Zakaj je </a:t>
            </a:r>
            <a:r>
              <a:rPr lang="sl-SI" sz="3200" dirty="0" smtClean="0"/>
              <a:t>podjetnost pomembna? </a:t>
            </a:r>
            <a:endParaRPr lang="en-US" sz="32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3" y="1854926"/>
            <a:ext cx="1864873" cy="1290232"/>
          </a:xfrm>
          <a:prstGeom prst="rect">
            <a:avLst/>
          </a:prstGeom>
        </p:spPr>
      </p:pic>
      <p:sp>
        <p:nvSpPr>
          <p:cNvPr id="13" name="Content Placeholder 2"/>
          <p:cNvSpPr txBox="1">
            <a:spLocks/>
          </p:cNvSpPr>
          <p:nvPr/>
        </p:nvSpPr>
        <p:spPr>
          <a:xfrm>
            <a:off x="2534195" y="1763486"/>
            <a:ext cx="6309360" cy="143392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110000"/>
              </a:lnSpc>
              <a:buNone/>
            </a:pPr>
            <a:r>
              <a:rPr lang="sl-SI" sz="1800" b="1" dirty="0"/>
              <a:t>Kot </a:t>
            </a:r>
            <a:r>
              <a:rPr lang="sl-SI" sz="1800" b="1" dirty="0"/>
              <a:t>odgovor recesiji in reševanju problema brezposelnosti pri </a:t>
            </a:r>
            <a:r>
              <a:rPr lang="sl-SI" sz="1800" b="1" dirty="0" smtClean="0"/>
              <a:t>mladih:</a:t>
            </a:r>
          </a:p>
          <a:p>
            <a:pPr marL="0" indent="0">
              <a:lnSpc>
                <a:spcPct val="110000"/>
              </a:lnSpc>
              <a:buNone/>
            </a:pPr>
            <a:endParaRPr lang="sl-SI" sz="1800" b="1" dirty="0"/>
          </a:p>
          <a:p>
            <a:r>
              <a:rPr lang="sl-SI" sz="1800" b="1" dirty="0" smtClean="0"/>
              <a:t>Podjetništvo </a:t>
            </a:r>
            <a:endParaRPr lang="sl-SI" sz="1800" dirty="0" smtClean="0"/>
          </a:p>
          <a:p>
            <a:pPr lvl="1"/>
            <a:r>
              <a:rPr lang="sl-SI" sz="1600" dirty="0" smtClean="0"/>
              <a:t>Mladi </a:t>
            </a:r>
            <a:r>
              <a:rPr lang="sl-SI" sz="1600" dirty="0" smtClean="0"/>
              <a:t>si </a:t>
            </a:r>
            <a:r>
              <a:rPr lang="sl-SI" sz="1600" dirty="0" smtClean="0"/>
              <a:t>morajo ustvarjati poslovne </a:t>
            </a:r>
            <a:r>
              <a:rPr lang="sl-SI" sz="1600" dirty="0" smtClean="0"/>
              <a:t>priložnosti </a:t>
            </a:r>
            <a:r>
              <a:rPr lang="sl-SI" sz="1600" dirty="0" smtClean="0"/>
              <a:t>sami</a:t>
            </a:r>
          </a:p>
          <a:p>
            <a:pPr marL="0" indent="0">
              <a:buNone/>
            </a:pPr>
            <a:endParaRPr lang="sl-SI" sz="1800" dirty="0" smtClean="0"/>
          </a:p>
          <a:p>
            <a:r>
              <a:rPr lang="sl-SI" sz="1800" b="1" dirty="0" smtClean="0"/>
              <a:t>Podjetni mladi so veliko bolj zaposljivi </a:t>
            </a:r>
          </a:p>
          <a:p>
            <a:pPr lvl="1"/>
            <a:r>
              <a:rPr lang="sl-SI" sz="1600" dirty="0" smtClean="0"/>
              <a:t>Pri zaposlovanju je vrstni red, kaj je kriterij drugačen kot včasih:</a:t>
            </a:r>
          </a:p>
          <a:p>
            <a:pPr lvl="2"/>
            <a:r>
              <a:rPr lang="sl-SI" sz="1400" dirty="0" smtClean="0"/>
              <a:t>Osebnostne lastnosti in vrednote</a:t>
            </a:r>
          </a:p>
          <a:p>
            <a:pPr lvl="2"/>
            <a:r>
              <a:rPr lang="sl-SI" sz="1400" dirty="0" smtClean="0"/>
              <a:t>Način razmišljanja </a:t>
            </a:r>
          </a:p>
          <a:p>
            <a:pPr lvl="2"/>
            <a:r>
              <a:rPr lang="sl-SI" sz="1400" dirty="0" smtClean="0"/>
              <a:t>Proaktivnost</a:t>
            </a:r>
          </a:p>
          <a:p>
            <a:pPr lvl="2"/>
            <a:r>
              <a:rPr lang="sl-SI" sz="1400" dirty="0" smtClean="0"/>
              <a:t>Odprtost do učenja </a:t>
            </a:r>
          </a:p>
          <a:p>
            <a:pPr lvl="2"/>
            <a:r>
              <a:rPr lang="sl-SI" sz="1400" dirty="0" smtClean="0"/>
              <a:t>Socialne veščine</a:t>
            </a:r>
          </a:p>
          <a:p>
            <a:pPr lvl="2"/>
            <a:r>
              <a:rPr lang="sl-SI" sz="1400" dirty="0" smtClean="0"/>
              <a:t>In na koncu šele znanje</a:t>
            </a:r>
          </a:p>
        </p:txBody>
      </p:sp>
    </p:spTree>
    <p:extLst>
      <p:ext uri="{BB962C8B-B14F-4D97-AF65-F5344CB8AC3E}">
        <p14:creationId xmlns:p14="http://schemas.microsoft.com/office/powerpoint/2010/main" val="278774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3200" dirty="0" smtClean="0"/>
              <a:t>Zakaj je </a:t>
            </a:r>
            <a:r>
              <a:rPr lang="sl-SI" sz="3200" dirty="0" smtClean="0"/>
              <a:t>podjetnost pomembna? </a:t>
            </a:r>
            <a:endParaRPr lang="en-US" sz="32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dirty="0"/>
          </a:p>
        </p:txBody>
      </p:sp>
      <p:pic>
        <p:nvPicPr>
          <p:cNvPr id="15" name="Picture 14" descr="http://graphics8.nytimes.com/images/2010/09/16/opinion/Friedman_New/Friedman_New-articleInline.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592" y="2011662"/>
            <a:ext cx="904875" cy="1143000"/>
          </a:xfrm>
          <a:prstGeom prst="rect">
            <a:avLst/>
          </a:prstGeom>
          <a:noFill/>
          <a:ln>
            <a:noFill/>
          </a:ln>
        </p:spPr>
      </p:pic>
      <p:sp>
        <p:nvSpPr>
          <p:cNvPr id="16" name="TextBox 15"/>
          <p:cNvSpPr txBox="1"/>
          <p:nvPr/>
        </p:nvSpPr>
        <p:spPr>
          <a:xfrm>
            <a:off x="270744" y="3213458"/>
            <a:ext cx="2534215" cy="707886"/>
          </a:xfrm>
          <a:prstGeom prst="rect">
            <a:avLst/>
          </a:prstGeom>
          <a:noFill/>
        </p:spPr>
        <p:txBody>
          <a:bodyPr wrap="square" rtlCol="0">
            <a:spAutoFit/>
          </a:bodyPr>
          <a:lstStyle/>
          <a:p>
            <a:r>
              <a:rPr lang="sl-SI" sz="1200" b="1" dirty="0" smtClean="0"/>
              <a:t>Harvard</a:t>
            </a:r>
            <a:r>
              <a:rPr lang="en-US" sz="1200" b="1" dirty="0" smtClean="0"/>
              <a:t>-Ed</a:t>
            </a:r>
            <a:r>
              <a:rPr lang="sl-SI" sz="1200" b="1" dirty="0" smtClean="0"/>
              <a:t>u</a:t>
            </a:r>
            <a:r>
              <a:rPr lang="en-US" sz="1200" b="1" dirty="0" smtClean="0"/>
              <a:t> Columnist</a:t>
            </a:r>
          </a:p>
          <a:p>
            <a:r>
              <a:rPr lang="en-US" sz="1600" b="1" dirty="0" smtClean="0">
                <a:solidFill>
                  <a:schemeClr val="accent3">
                    <a:lumMod val="75000"/>
                  </a:schemeClr>
                </a:solidFill>
              </a:rPr>
              <a:t>Need a Job? Invent It</a:t>
            </a:r>
          </a:p>
          <a:p>
            <a:r>
              <a:rPr lang="en-US" sz="1200" b="1" dirty="0" smtClean="0"/>
              <a:t>By</a:t>
            </a:r>
            <a:r>
              <a:rPr lang="sl-SI" sz="1200" b="1" dirty="0" smtClean="0"/>
              <a:t> Thomas L. Friedman</a:t>
            </a:r>
            <a:endParaRPr lang="en-US" sz="1200" b="1" dirty="0"/>
          </a:p>
        </p:txBody>
      </p:sp>
      <p:sp>
        <p:nvSpPr>
          <p:cNvPr id="17" name="Content Placeholder 2"/>
          <p:cNvSpPr txBox="1">
            <a:spLocks/>
          </p:cNvSpPr>
          <p:nvPr/>
        </p:nvSpPr>
        <p:spPr>
          <a:xfrm>
            <a:off x="2535934" y="1750423"/>
            <a:ext cx="6309360" cy="4566971"/>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90000"/>
              </a:lnSpc>
              <a:buNone/>
            </a:pPr>
            <a:r>
              <a:rPr lang="sl-SI" sz="1700" b="1" dirty="0"/>
              <a:t>Internet in globalizacija so spremenili </a:t>
            </a:r>
            <a:r>
              <a:rPr lang="sl-SI" sz="1700" b="1" dirty="0" smtClean="0"/>
              <a:t>svet</a:t>
            </a:r>
            <a:endParaRPr lang="sl-SI" sz="1700" dirty="0" smtClean="0"/>
          </a:p>
          <a:p>
            <a:pPr lvl="0"/>
            <a:r>
              <a:rPr lang="sl-SI" sz="1800" dirty="0" smtClean="0"/>
              <a:t>Znanje je danes dostopno na vsakem koraku – zato ni pomembno kaj znaš, temveč kako znaš to znanje povezovati in uporabiti</a:t>
            </a:r>
            <a:r>
              <a:rPr lang="en-US" sz="1800" dirty="0" smtClean="0"/>
              <a:t>. </a:t>
            </a:r>
            <a:endParaRPr lang="sl-SI" sz="1800" dirty="0" smtClean="0"/>
          </a:p>
          <a:p>
            <a:pPr lvl="0"/>
            <a:r>
              <a:rPr lang="sl-SI" sz="1800" dirty="0" smtClean="0"/>
              <a:t>Svet je postal globalen – zato moraš gledati globalno.</a:t>
            </a:r>
            <a:endParaRPr lang="en-US" sz="1800" dirty="0"/>
          </a:p>
          <a:p>
            <a:pPr marL="0" lvl="0" indent="0">
              <a:buNone/>
            </a:pPr>
            <a:endParaRPr lang="sl-SI" sz="1800" dirty="0" smtClean="0"/>
          </a:p>
          <a:p>
            <a:pPr marL="0" lvl="0" indent="0">
              <a:buNone/>
            </a:pPr>
            <a:r>
              <a:rPr lang="sl-SI" sz="1800" b="1" dirty="0" smtClean="0"/>
              <a:t>Kaj je danes pomembno?</a:t>
            </a:r>
          </a:p>
          <a:p>
            <a:pPr lvl="0"/>
            <a:r>
              <a:rPr lang="sl-SI" sz="1800" dirty="0" smtClean="0"/>
              <a:t>Veliko bolj kot memoriranje znanja je pomembna sposobnost inoviranja, reševanja problemov, kritično razmišljanje, komunikativnost in povezovanje</a:t>
            </a:r>
            <a:r>
              <a:rPr lang="en-US" sz="1800" dirty="0" smtClean="0"/>
              <a:t>.</a:t>
            </a:r>
            <a:endParaRPr lang="sl-SI" sz="1800" dirty="0" smtClean="0"/>
          </a:p>
          <a:p>
            <a:pPr marL="0" lvl="0" indent="0">
              <a:buNone/>
            </a:pPr>
            <a:endParaRPr lang="sl-SI" sz="1800" dirty="0" smtClean="0"/>
          </a:p>
          <a:p>
            <a:pPr marL="0" lvl="0" indent="0">
              <a:buNone/>
            </a:pPr>
            <a:r>
              <a:rPr lang="sl-SI" sz="1800" b="1" dirty="0" smtClean="0"/>
              <a:t>Zakaj?</a:t>
            </a:r>
          </a:p>
          <a:p>
            <a:r>
              <a:rPr lang="sl-SI" sz="1800" dirty="0" smtClean="0"/>
              <a:t>Ker veliko lažje naše zaposlene naučimo vsebinsko znanje, ki se tako ali tako spreminja, zelo težko pa jih naučimo razmišljati, spraševati prava vprašanja, prevzeti iniciativo in odgovornost za odločitve....</a:t>
            </a:r>
          </a:p>
          <a:p>
            <a:pPr marL="0" lvl="0" indent="0">
              <a:buNone/>
            </a:pPr>
            <a:r>
              <a:rPr lang="en-US" sz="1800" dirty="0" smtClean="0"/>
              <a:t> </a:t>
            </a:r>
            <a:endParaRPr lang="en-US" sz="1800" dirty="0"/>
          </a:p>
          <a:p>
            <a:pPr marL="0" indent="0">
              <a:buNone/>
            </a:pPr>
            <a:endParaRPr lang="sl-SI" sz="1800" b="1" dirty="0" smtClean="0"/>
          </a:p>
        </p:txBody>
      </p:sp>
    </p:spTree>
    <p:extLst>
      <p:ext uri="{BB962C8B-B14F-4D97-AF65-F5344CB8AC3E}">
        <p14:creationId xmlns:p14="http://schemas.microsoft.com/office/powerpoint/2010/main" val="2072902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pPr/>
              <a:t>15</a:t>
            </a:fld>
            <a:endParaRPr lang="en-US" dirty="0"/>
          </a:p>
        </p:txBody>
      </p:sp>
      <p:sp>
        <p:nvSpPr>
          <p:cNvPr id="10" name="Title 1"/>
          <p:cNvSpPr>
            <a:spLocks noGrp="1"/>
          </p:cNvSpPr>
          <p:nvPr>
            <p:ph type="title"/>
          </p:nvPr>
        </p:nvSpPr>
        <p:spPr>
          <a:xfrm>
            <a:off x="457200" y="533400"/>
            <a:ext cx="8229600" cy="990600"/>
          </a:xfrm>
        </p:spPr>
        <p:txBody>
          <a:bodyPr>
            <a:noAutofit/>
          </a:bodyPr>
          <a:lstStyle/>
          <a:p>
            <a:r>
              <a:rPr lang="sl-SI" sz="3200" dirty="0" smtClean="0"/>
              <a:t>Zakaj je </a:t>
            </a:r>
            <a:r>
              <a:rPr lang="sl-SI" sz="3200" dirty="0" smtClean="0"/>
              <a:t>podjetnost pomembna? </a:t>
            </a:r>
            <a:endParaRPr lang="en-US" sz="3200" dirty="0"/>
          </a:p>
        </p:txBody>
      </p:sp>
      <p:pic>
        <p:nvPicPr>
          <p:cNvPr id="2050" name="Picture 2">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97680" y="3172510"/>
            <a:ext cx="4036424" cy="302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27017" y="1645921"/>
            <a:ext cx="8218277" cy="4671474"/>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sl-SI" sz="1800" dirty="0" smtClean="0"/>
              <a:t>Danes boš uspešen, če boš dodajal vrednost.</a:t>
            </a:r>
          </a:p>
          <a:p>
            <a:pPr marL="0" indent="0">
              <a:buNone/>
            </a:pPr>
            <a:r>
              <a:rPr lang="sl-SI" sz="1800" dirty="0" smtClean="0"/>
              <a:t>Dodajal boš vrednost v tistem v čemer si dober, boljši kot drugi.</a:t>
            </a:r>
          </a:p>
          <a:p>
            <a:pPr marL="0" indent="0">
              <a:buNone/>
            </a:pPr>
            <a:r>
              <a:rPr lang="sl-SI" sz="1800" dirty="0" smtClean="0"/>
              <a:t>Dober si lahko samo, če v tem uživaš.</a:t>
            </a:r>
          </a:p>
          <a:p>
            <a:pPr marL="0" indent="0">
              <a:buNone/>
            </a:pPr>
            <a:r>
              <a:rPr lang="sl-SI" sz="1800" dirty="0" smtClean="0"/>
              <a:t>Zato je veliko bolj pomembno kot to, da si odličen v vsem, to da veš kaj je to kar ti prižge iskrico v očeh.</a:t>
            </a:r>
            <a:endParaRPr lang="sl-SI" sz="1800" dirty="0" smtClean="0"/>
          </a:p>
        </p:txBody>
      </p:sp>
    </p:spTree>
    <p:extLst>
      <p:ext uri="{BB962C8B-B14F-4D97-AF65-F5344CB8AC3E}">
        <p14:creationId xmlns:p14="http://schemas.microsoft.com/office/powerpoint/2010/main" val="3178003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0561" y="3313612"/>
            <a:ext cx="8334103" cy="68362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a:xfrm>
            <a:off x="457200" y="1600199"/>
            <a:ext cx="8438606" cy="4438445"/>
          </a:xfrm>
        </p:spPr>
        <p:txBody>
          <a:bodyPr>
            <a:normAutofit/>
          </a:bodyPr>
          <a:lstStyle/>
          <a:p>
            <a:pPr>
              <a:buNone/>
            </a:pPr>
            <a:r>
              <a:rPr lang="sl-SI" b="1" dirty="0" smtClean="0"/>
              <a:t>Podjetnost – o </a:t>
            </a:r>
            <a:r>
              <a:rPr lang="sl-SI" b="1" dirty="0"/>
              <a:t>čem sploh govorimo?</a:t>
            </a:r>
            <a:endParaRPr lang="en-US" dirty="0"/>
          </a:p>
          <a:p>
            <a:pPr marL="0" lvl="0" indent="0">
              <a:buNone/>
            </a:pPr>
            <a:endParaRPr lang="sl-SI" dirty="0"/>
          </a:p>
          <a:p>
            <a:pPr lvl="0">
              <a:buNone/>
            </a:pPr>
            <a:r>
              <a:rPr lang="sl-SI" b="1" dirty="0" smtClean="0"/>
              <a:t>Zakaj </a:t>
            </a:r>
            <a:r>
              <a:rPr lang="sl-SI" b="1" dirty="0" smtClean="0"/>
              <a:t>je </a:t>
            </a:r>
            <a:r>
              <a:rPr lang="sl-SI" b="1" dirty="0" smtClean="0"/>
              <a:t>podjetnost postala pomembna tema?</a:t>
            </a:r>
            <a:endParaRPr lang="sl-SI" b="1" dirty="0" smtClean="0"/>
          </a:p>
          <a:p>
            <a:pPr marL="0" lvl="0" indent="0">
              <a:buNone/>
            </a:pPr>
            <a:endParaRPr lang="sl-SI" dirty="0"/>
          </a:p>
          <a:p>
            <a:pPr marL="0" lvl="0" indent="0">
              <a:buNone/>
            </a:pPr>
            <a:r>
              <a:rPr lang="sl-SI" b="1" dirty="0" smtClean="0"/>
              <a:t>Je podjetnost res že tema za vrtce in </a:t>
            </a:r>
            <a:r>
              <a:rPr lang="sl-SI" b="1" dirty="0"/>
              <a:t>š</a:t>
            </a:r>
            <a:r>
              <a:rPr lang="sl-SI" b="1" dirty="0" smtClean="0"/>
              <a:t>ole?  </a:t>
            </a:r>
          </a:p>
          <a:p>
            <a:pPr marL="0" lvl="0" indent="0">
              <a:buNone/>
            </a:pPr>
            <a:endParaRPr lang="sl-SI" b="1" dirty="0"/>
          </a:p>
          <a:p>
            <a:pPr marL="0" lvl="0" indent="0">
              <a:buNone/>
            </a:pPr>
            <a:r>
              <a:rPr lang="sl-SI" b="1" dirty="0" smtClean="0"/>
              <a:t>Kakšna je vloga vrtcev in šol pri </a:t>
            </a:r>
            <a:r>
              <a:rPr lang="sl-SI" b="1" dirty="0" smtClean="0"/>
              <a:t>spodbujanju podjetnosti?</a:t>
            </a:r>
          </a:p>
          <a:p>
            <a:pPr marL="0" indent="0">
              <a:buNone/>
            </a:pPr>
            <a:endParaRPr lang="sl-SI" b="1" dirty="0"/>
          </a:p>
          <a:p>
            <a:pPr marL="0" indent="0">
              <a:buNone/>
            </a:pPr>
            <a:r>
              <a:rPr lang="sl-SI" b="1" dirty="0" smtClean="0"/>
              <a:t>Zakaj in kako lahko sodelujemo? </a:t>
            </a:r>
            <a:endParaRPr lang="sl-SI" b="1" dirty="0" smtClean="0"/>
          </a:p>
          <a:p>
            <a:pPr lvl="0">
              <a:buNone/>
            </a:pPr>
            <a:endParaRPr lang="sl-SI"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dirty="0"/>
          </a:p>
        </p:txBody>
      </p:sp>
    </p:spTree>
    <p:extLst>
      <p:ext uri="{BB962C8B-B14F-4D97-AF65-F5344CB8AC3E}">
        <p14:creationId xmlns:p14="http://schemas.microsoft.com/office/powerpoint/2010/main" val="1162595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1075" y="4948130"/>
            <a:ext cx="3004457" cy="102793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a:bodyPr>
          <a:lstStyle/>
          <a:p>
            <a:r>
              <a:rPr lang="sl-SI" sz="3200" dirty="0" smtClean="0"/>
              <a:t>Je podjetnost res že tema za vrtce in šole?</a:t>
            </a:r>
            <a:endParaRPr lang="en-US" sz="3200" dirty="0"/>
          </a:p>
        </p:txBody>
      </p:sp>
      <p:sp>
        <p:nvSpPr>
          <p:cNvPr id="3" name="Content Placeholder 2"/>
          <p:cNvSpPr>
            <a:spLocks noGrp="1"/>
          </p:cNvSpPr>
          <p:nvPr>
            <p:ph idx="1"/>
          </p:nvPr>
        </p:nvSpPr>
        <p:spPr>
          <a:xfrm>
            <a:off x="627020" y="4767944"/>
            <a:ext cx="2625633" cy="1100176"/>
          </a:xfrm>
        </p:spPr>
        <p:txBody>
          <a:bodyPr>
            <a:normAutofit/>
          </a:bodyPr>
          <a:lstStyle/>
          <a:p>
            <a:pPr marL="0" indent="0" algn="ctr">
              <a:buNone/>
            </a:pPr>
            <a:endParaRPr lang="sl-SI" sz="2000" b="1" dirty="0"/>
          </a:p>
          <a:p>
            <a:pPr marL="0" indent="0" algn="ctr">
              <a:buNone/>
            </a:pPr>
            <a:r>
              <a:rPr lang="sl-SI" sz="2000" b="1" dirty="0" smtClean="0"/>
              <a:t>Osebnostne lastnosti</a:t>
            </a:r>
            <a:endParaRPr lang="en-US" sz="2000" b="1" dirty="0"/>
          </a:p>
        </p:txBody>
      </p:sp>
      <p:sp>
        <p:nvSpPr>
          <p:cNvPr id="4" name="Slide Number Placeholder 3"/>
          <p:cNvSpPr>
            <a:spLocks noGrp="1"/>
          </p:cNvSpPr>
          <p:nvPr>
            <p:ph type="sldNum" sz="quarter" idx="12"/>
          </p:nvPr>
        </p:nvSpPr>
        <p:spPr>
          <a:xfrm>
            <a:off x="7066510" y="146182"/>
            <a:ext cx="616177" cy="329184"/>
          </a:xfrm>
        </p:spPr>
        <p:txBody>
          <a:bodyPr/>
          <a:lstStyle/>
          <a:p>
            <a:fld id="{0CFEC368-1D7A-4F81-ABF6-AE0E36BAF64C}" type="slidenum">
              <a:rPr lang="en-US" smtClean="0"/>
              <a:pPr/>
              <a:t>17</a:t>
            </a:fld>
            <a:endParaRPr lang="en-US" dirty="0"/>
          </a:p>
        </p:txBody>
      </p:sp>
      <p:sp>
        <p:nvSpPr>
          <p:cNvPr id="11" name="TextBox 10"/>
          <p:cNvSpPr txBox="1"/>
          <p:nvPr/>
        </p:nvSpPr>
        <p:spPr>
          <a:xfrm>
            <a:off x="3683713" y="2367782"/>
            <a:ext cx="2190230" cy="923330"/>
          </a:xfrm>
          <a:prstGeom prst="rect">
            <a:avLst/>
          </a:prstGeom>
          <a:noFill/>
        </p:spPr>
        <p:txBody>
          <a:bodyPr wrap="square" rtlCol="0">
            <a:spAutoFit/>
          </a:bodyPr>
          <a:lstStyle/>
          <a:p>
            <a:r>
              <a:rPr lang="sl-SI" dirty="0" smtClean="0"/>
              <a:t>Ni nujno za vrtce in OŠ, Pomembno za Srednje šole</a:t>
            </a:r>
          </a:p>
        </p:txBody>
      </p:sp>
      <p:sp>
        <p:nvSpPr>
          <p:cNvPr id="12" name="TextBox 11"/>
          <p:cNvSpPr txBox="1"/>
          <p:nvPr/>
        </p:nvSpPr>
        <p:spPr>
          <a:xfrm>
            <a:off x="3670651" y="1761700"/>
            <a:ext cx="1646605" cy="369332"/>
          </a:xfrm>
          <a:prstGeom prst="rect">
            <a:avLst/>
          </a:prstGeom>
          <a:noFill/>
        </p:spPr>
        <p:txBody>
          <a:bodyPr wrap="none" rtlCol="0">
            <a:spAutoFit/>
          </a:bodyPr>
          <a:lstStyle/>
          <a:p>
            <a:r>
              <a:rPr lang="sl-SI" b="1" dirty="0" smtClean="0"/>
              <a:t>Pomembnost</a:t>
            </a:r>
            <a:endParaRPr lang="en-US" b="1" dirty="0"/>
          </a:p>
        </p:txBody>
      </p:sp>
      <p:sp>
        <p:nvSpPr>
          <p:cNvPr id="13" name="TextBox 12"/>
          <p:cNvSpPr txBox="1"/>
          <p:nvPr/>
        </p:nvSpPr>
        <p:spPr>
          <a:xfrm>
            <a:off x="6148265" y="1757344"/>
            <a:ext cx="813043" cy="369332"/>
          </a:xfrm>
          <a:prstGeom prst="rect">
            <a:avLst/>
          </a:prstGeom>
          <a:noFill/>
        </p:spPr>
        <p:txBody>
          <a:bodyPr wrap="none" rtlCol="0">
            <a:spAutoFit/>
          </a:bodyPr>
          <a:lstStyle/>
          <a:p>
            <a:r>
              <a:rPr lang="sl-SI" b="1" dirty="0" smtClean="0"/>
              <a:t>Način</a:t>
            </a:r>
            <a:endParaRPr lang="en-US" b="1" dirty="0"/>
          </a:p>
        </p:txBody>
      </p:sp>
      <p:sp>
        <p:nvSpPr>
          <p:cNvPr id="14" name="TextBox 13"/>
          <p:cNvSpPr txBox="1"/>
          <p:nvPr/>
        </p:nvSpPr>
        <p:spPr>
          <a:xfrm>
            <a:off x="6158570" y="2341656"/>
            <a:ext cx="2056973" cy="646331"/>
          </a:xfrm>
          <a:prstGeom prst="rect">
            <a:avLst/>
          </a:prstGeom>
          <a:noFill/>
        </p:spPr>
        <p:txBody>
          <a:bodyPr wrap="none" rtlCol="0">
            <a:spAutoFit/>
          </a:bodyPr>
          <a:lstStyle/>
          <a:p>
            <a:r>
              <a:rPr lang="sl-SI" dirty="0" smtClean="0"/>
              <a:t>Krožki</a:t>
            </a:r>
          </a:p>
          <a:p>
            <a:r>
              <a:rPr lang="sl-SI" dirty="0" smtClean="0"/>
              <a:t>Akcije (primer US)</a:t>
            </a:r>
            <a:endParaRPr lang="en-US" dirty="0"/>
          </a:p>
        </p:txBody>
      </p:sp>
      <p:sp>
        <p:nvSpPr>
          <p:cNvPr id="15" name="TextBox 14"/>
          <p:cNvSpPr txBox="1"/>
          <p:nvPr/>
        </p:nvSpPr>
        <p:spPr>
          <a:xfrm>
            <a:off x="3692419" y="3891797"/>
            <a:ext cx="1556836" cy="369332"/>
          </a:xfrm>
          <a:prstGeom prst="rect">
            <a:avLst/>
          </a:prstGeom>
          <a:noFill/>
        </p:spPr>
        <p:txBody>
          <a:bodyPr wrap="none" rtlCol="0">
            <a:spAutoFit/>
          </a:bodyPr>
          <a:lstStyle/>
          <a:p>
            <a:r>
              <a:rPr lang="sl-SI" dirty="0" smtClean="0"/>
              <a:t>POMEMBNO</a:t>
            </a:r>
          </a:p>
        </p:txBody>
      </p:sp>
      <p:sp>
        <p:nvSpPr>
          <p:cNvPr id="16" name="TextBox 15"/>
          <p:cNvSpPr txBox="1"/>
          <p:nvPr/>
        </p:nvSpPr>
        <p:spPr>
          <a:xfrm>
            <a:off x="6170033" y="3622564"/>
            <a:ext cx="2005677" cy="923330"/>
          </a:xfrm>
          <a:prstGeom prst="rect">
            <a:avLst/>
          </a:prstGeom>
          <a:noFill/>
        </p:spPr>
        <p:txBody>
          <a:bodyPr wrap="none" rtlCol="0">
            <a:spAutoFit/>
          </a:bodyPr>
          <a:lstStyle/>
          <a:p>
            <a:r>
              <a:rPr lang="sl-SI" dirty="0" smtClean="0"/>
              <a:t>Krožki</a:t>
            </a:r>
          </a:p>
          <a:p>
            <a:r>
              <a:rPr lang="sl-SI" dirty="0" smtClean="0"/>
              <a:t>Predmetnik</a:t>
            </a:r>
          </a:p>
          <a:p>
            <a:r>
              <a:rPr lang="sl-SI" dirty="0" smtClean="0"/>
              <a:t>Ustvarjanje okolja</a:t>
            </a:r>
          </a:p>
        </p:txBody>
      </p:sp>
      <p:sp>
        <p:nvSpPr>
          <p:cNvPr id="17" name="TextBox 16"/>
          <p:cNvSpPr txBox="1"/>
          <p:nvPr/>
        </p:nvSpPr>
        <p:spPr>
          <a:xfrm>
            <a:off x="3695105" y="5075319"/>
            <a:ext cx="1556836" cy="369332"/>
          </a:xfrm>
          <a:prstGeom prst="rect">
            <a:avLst/>
          </a:prstGeom>
          <a:noFill/>
        </p:spPr>
        <p:txBody>
          <a:bodyPr wrap="none" rtlCol="0">
            <a:spAutoFit/>
          </a:bodyPr>
          <a:lstStyle/>
          <a:p>
            <a:r>
              <a:rPr lang="sl-SI" dirty="0" smtClean="0"/>
              <a:t>POMEMBNO</a:t>
            </a:r>
          </a:p>
        </p:txBody>
      </p:sp>
      <p:sp>
        <p:nvSpPr>
          <p:cNvPr id="18" name="TextBox 17"/>
          <p:cNvSpPr txBox="1"/>
          <p:nvPr/>
        </p:nvSpPr>
        <p:spPr>
          <a:xfrm>
            <a:off x="6184217" y="5050764"/>
            <a:ext cx="2005677" cy="646331"/>
          </a:xfrm>
          <a:prstGeom prst="rect">
            <a:avLst/>
          </a:prstGeom>
          <a:noFill/>
        </p:spPr>
        <p:txBody>
          <a:bodyPr wrap="none" rtlCol="0">
            <a:spAutoFit/>
          </a:bodyPr>
          <a:lstStyle/>
          <a:p>
            <a:r>
              <a:rPr lang="sl-SI" dirty="0" smtClean="0"/>
              <a:t>Ustvarjanje okolja</a:t>
            </a:r>
          </a:p>
          <a:p>
            <a:r>
              <a:rPr lang="sl-SI" dirty="0" smtClean="0"/>
              <a:t>Način učenja</a:t>
            </a:r>
          </a:p>
        </p:txBody>
      </p:sp>
      <p:sp>
        <p:nvSpPr>
          <p:cNvPr id="19" name="Rounded Rectangle 18"/>
          <p:cNvSpPr/>
          <p:nvPr/>
        </p:nvSpPr>
        <p:spPr>
          <a:xfrm>
            <a:off x="413656" y="3689726"/>
            <a:ext cx="3004457" cy="102793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ontent Placeholder 2"/>
          <p:cNvSpPr txBox="1">
            <a:spLocks/>
          </p:cNvSpPr>
          <p:nvPr/>
        </p:nvSpPr>
        <p:spPr>
          <a:xfrm>
            <a:off x="518160" y="3614044"/>
            <a:ext cx="2625633" cy="110017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endParaRPr lang="sl-SI" sz="2000" b="1" dirty="0" smtClean="0"/>
          </a:p>
          <a:p>
            <a:pPr marL="0" indent="0" algn="ctr">
              <a:buFont typeface="Arial" pitchFamily="34" charset="0"/>
              <a:buNone/>
            </a:pPr>
            <a:r>
              <a:rPr lang="sl-SI" sz="2000" b="1" dirty="0" smtClean="0"/>
              <a:t>Veščine</a:t>
            </a:r>
            <a:endParaRPr lang="en-US" sz="2000" b="1" dirty="0"/>
          </a:p>
        </p:txBody>
      </p:sp>
      <p:sp>
        <p:nvSpPr>
          <p:cNvPr id="21" name="Rounded Rectangle 20"/>
          <p:cNvSpPr/>
          <p:nvPr/>
        </p:nvSpPr>
        <p:spPr>
          <a:xfrm>
            <a:off x="435426" y="2372925"/>
            <a:ext cx="3004457" cy="10279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ontent Placeholder 2"/>
          <p:cNvSpPr txBox="1">
            <a:spLocks/>
          </p:cNvSpPr>
          <p:nvPr/>
        </p:nvSpPr>
        <p:spPr>
          <a:xfrm>
            <a:off x="592182" y="2192739"/>
            <a:ext cx="2625633" cy="110017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endParaRPr lang="sl-SI" sz="2000" b="1" dirty="0" smtClean="0"/>
          </a:p>
          <a:p>
            <a:pPr marL="0" indent="0" algn="ctr">
              <a:buFont typeface="Arial" pitchFamily="34" charset="0"/>
              <a:buNone/>
            </a:pPr>
            <a:r>
              <a:rPr lang="sl-SI" sz="2000" b="1" dirty="0" smtClean="0"/>
              <a:t>Podjetniške veščine in znanja</a:t>
            </a:r>
            <a:endParaRPr lang="en-US" sz="2000" b="1" dirty="0"/>
          </a:p>
        </p:txBody>
      </p:sp>
    </p:spTree>
    <p:extLst>
      <p:ext uri="{BB962C8B-B14F-4D97-AF65-F5344CB8AC3E}">
        <p14:creationId xmlns:p14="http://schemas.microsoft.com/office/powerpoint/2010/main" val="536442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0561" y="4149643"/>
            <a:ext cx="8334103" cy="10754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a:xfrm>
            <a:off x="457200" y="1600199"/>
            <a:ext cx="8438606" cy="4438445"/>
          </a:xfrm>
        </p:spPr>
        <p:txBody>
          <a:bodyPr>
            <a:normAutofit/>
          </a:bodyPr>
          <a:lstStyle/>
          <a:p>
            <a:pPr>
              <a:buNone/>
            </a:pPr>
            <a:r>
              <a:rPr lang="sl-SI" b="1" dirty="0" smtClean="0"/>
              <a:t>Podjetnost – o </a:t>
            </a:r>
            <a:r>
              <a:rPr lang="sl-SI" b="1" dirty="0"/>
              <a:t>čem sploh govorimo?</a:t>
            </a:r>
            <a:endParaRPr lang="en-US" dirty="0"/>
          </a:p>
          <a:p>
            <a:pPr marL="0" lvl="0" indent="0">
              <a:buNone/>
            </a:pPr>
            <a:endParaRPr lang="sl-SI" dirty="0"/>
          </a:p>
          <a:p>
            <a:pPr lvl="0">
              <a:buNone/>
            </a:pPr>
            <a:r>
              <a:rPr lang="sl-SI" b="1" dirty="0" smtClean="0"/>
              <a:t>Zakaj </a:t>
            </a:r>
            <a:r>
              <a:rPr lang="sl-SI" b="1" dirty="0" smtClean="0"/>
              <a:t>je </a:t>
            </a:r>
            <a:r>
              <a:rPr lang="sl-SI" b="1" dirty="0" smtClean="0"/>
              <a:t>podjetnost postala pomembna tema?</a:t>
            </a:r>
            <a:endParaRPr lang="sl-SI" b="1" dirty="0" smtClean="0"/>
          </a:p>
          <a:p>
            <a:pPr marL="0" lvl="0" indent="0">
              <a:buNone/>
            </a:pPr>
            <a:endParaRPr lang="sl-SI" dirty="0"/>
          </a:p>
          <a:p>
            <a:pPr marL="0" lvl="0" indent="0">
              <a:buNone/>
            </a:pPr>
            <a:r>
              <a:rPr lang="sl-SI" b="1" dirty="0" smtClean="0"/>
              <a:t>Je podjetnost res že tema za vrtce in </a:t>
            </a:r>
            <a:r>
              <a:rPr lang="sl-SI" b="1" dirty="0"/>
              <a:t>š</a:t>
            </a:r>
            <a:r>
              <a:rPr lang="sl-SI" b="1" dirty="0" smtClean="0"/>
              <a:t>ole?  </a:t>
            </a:r>
          </a:p>
          <a:p>
            <a:pPr marL="0" lvl="0" indent="0">
              <a:buNone/>
            </a:pPr>
            <a:endParaRPr lang="sl-SI" b="1" dirty="0"/>
          </a:p>
          <a:p>
            <a:pPr marL="0" lvl="0" indent="0">
              <a:buNone/>
            </a:pPr>
            <a:r>
              <a:rPr lang="sl-SI" b="1" dirty="0" smtClean="0"/>
              <a:t>Kakšna je vloga vrtcev in šol pri </a:t>
            </a:r>
            <a:r>
              <a:rPr lang="sl-SI" b="1" dirty="0" smtClean="0"/>
              <a:t>spodbujanju podjetnosti?</a:t>
            </a:r>
          </a:p>
          <a:p>
            <a:pPr marL="0" indent="0">
              <a:buNone/>
            </a:pPr>
            <a:endParaRPr lang="sl-SI" b="1" dirty="0"/>
          </a:p>
          <a:p>
            <a:pPr marL="0" indent="0">
              <a:buNone/>
            </a:pPr>
            <a:r>
              <a:rPr lang="sl-SI" b="1" dirty="0" smtClean="0"/>
              <a:t>Zakaj in kako lahko sodelujemo? </a:t>
            </a:r>
            <a:endParaRPr lang="sl-SI" b="1" dirty="0" smtClean="0"/>
          </a:p>
          <a:p>
            <a:pPr lvl="0">
              <a:buNone/>
            </a:pPr>
            <a:endParaRPr lang="sl-SI"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18</a:t>
            </a:fld>
            <a:endParaRPr lang="en-US" dirty="0"/>
          </a:p>
        </p:txBody>
      </p:sp>
    </p:spTree>
    <p:extLst>
      <p:ext uri="{BB962C8B-B14F-4D97-AF65-F5344CB8AC3E}">
        <p14:creationId xmlns:p14="http://schemas.microsoft.com/office/powerpoint/2010/main" val="3235500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447" y="1776261"/>
            <a:ext cx="3004456" cy="39060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sl-SI" sz="3200" dirty="0" smtClean="0"/>
              <a:t>Vloga šol in vrtcev pri spodbujanju podjetnosti?</a:t>
            </a:r>
            <a:endParaRPr lang="en-US" sz="3200" dirty="0"/>
          </a:p>
        </p:txBody>
      </p:sp>
      <p:sp>
        <p:nvSpPr>
          <p:cNvPr id="3" name="Content Placeholder 2"/>
          <p:cNvSpPr>
            <a:spLocks noGrp="1"/>
          </p:cNvSpPr>
          <p:nvPr>
            <p:ph idx="1"/>
          </p:nvPr>
        </p:nvSpPr>
        <p:spPr>
          <a:xfrm>
            <a:off x="326571" y="990835"/>
            <a:ext cx="2952205" cy="4438445"/>
          </a:xfrm>
        </p:spPr>
        <p:txBody>
          <a:bodyPr>
            <a:normAutofit lnSpcReduction="10000"/>
          </a:bodyPr>
          <a:lstStyle/>
          <a:p>
            <a:pPr marL="0" indent="0">
              <a:buNone/>
            </a:pPr>
            <a:endParaRPr lang="sl-SI" sz="2000" dirty="0" smtClean="0"/>
          </a:p>
          <a:p>
            <a:pPr marL="0" indent="0">
              <a:buNone/>
            </a:pPr>
            <a:endParaRPr lang="sl-SI" sz="2000" dirty="0"/>
          </a:p>
          <a:p>
            <a:pPr marL="0" indent="0" algn="ctr">
              <a:buNone/>
            </a:pPr>
            <a:endParaRPr lang="sl-SI" sz="2000" b="1" dirty="0" smtClean="0"/>
          </a:p>
          <a:p>
            <a:pPr marL="0" indent="0" algn="ctr">
              <a:buNone/>
            </a:pPr>
            <a:r>
              <a:rPr lang="sl-SI" sz="2000" b="1" dirty="0" smtClean="0"/>
              <a:t>Podjetniška znanja in veščine</a:t>
            </a:r>
          </a:p>
          <a:p>
            <a:pPr marL="0" indent="0" algn="ctr">
              <a:buNone/>
            </a:pPr>
            <a:endParaRPr lang="sl-SI" sz="2000" dirty="0" smtClean="0"/>
          </a:p>
          <a:p>
            <a:pPr lvl="0"/>
            <a:r>
              <a:rPr lang="sl-SI" sz="2000" dirty="0"/>
              <a:t>Razvoj ideje </a:t>
            </a:r>
          </a:p>
          <a:p>
            <a:pPr lvl="0"/>
            <a:r>
              <a:rPr lang="sl-SI" sz="2000" dirty="0" smtClean="0"/>
              <a:t>Preverjanje priložnosti</a:t>
            </a:r>
          </a:p>
          <a:p>
            <a:pPr lvl="0"/>
            <a:r>
              <a:rPr lang="sl-SI" sz="2000" dirty="0" smtClean="0"/>
              <a:t>Plan</a:t>
            </a:r>
          </a:p>
          <a:p>
            <a:pPr lvl="0"/>
            <a:r>
              <a:rPr lang="sl-SI" sz="2000" dirty="0" smtClean="0"/>
              <a:t>Iskanje povratnih informacij</a:t>
            </a:r>
            <a:endParaRPr lang="en-US" sz="2000" dirty="0"/>
          </a:p>
          <a:p>
            <a:pPr lvl="0"/>
            <a:r>
              <a:rPr lang="sl-SI" sz="2000" dirty="0" smtClean="0"/>
              <a:t>Financiranje projekta</a:t>
            </a:r>
            <a:endParaRPr lang="sl-SI" sz="2000" dirty="0"/>
          </a:p>
          <a:p>
            <a:pPr lvl="0"/>
            <a:r>
              <a:rPr lang="sl-SI" sz="2000" dirty="0"/>
              <a:t>Itd............</a:t>
            </a:r>
            <a:endParaRPr lang="en-US" sz="2000" dirty="0"/>
          </a:p>
          <a:p>
            <a:pPr marL="0" indent="0" algn="ctr">
              <a:buNone/>
            </a:pPr>
            <a:endParaRPr lang="sl-SI" sz="2000" dirty="0" smtClean="0"/>
          </a:p>
          <a:p>
            <a:pPr marL="0" indent="0" algn="ctr">
              <a:buNone/>
            </a:pPr>
            <a:endParaRPr lang="sl-SI" sz="2000" b="1" dirty="0" smtClean="0"/>
          </a:p>
          <a:p>
            <a:pPr marL="0" indent="0">
              <a:buNone/>
            </a:pPr>
            <a:endParaRPr lang="sl-SI" sz="2000" b="1" dirty="0" smtClean="0"/>
          </a:p>
        </p:txBody>
      </p:sp>
      <p:sp>
        <p:nvSpPr>
          <p:cNvPr id="4" name="Slide Number Placeholder 3"/>
          <p:cNvSpPr>
            <a:spLocks noGrp="1"/>
          </p:cNvSpPr>
          <p:nvPr>
            <p:ph type="sldNum" sz="quarter" idx="12"/>
          </p:nvPr>
        </p:nvSpPr>
        <p:spPr>
          <a:xfrm>
            <a:off x="7066510" y="146182"/>
            <a:ext cx="616177" cy="329184"/>
          </a:xfrm>
        </p:spPr>
        <p:txBody>
          <a:bodyPr/>
          <a:lstStyle/>
          <a:p>
            <a:fld id="{0CFEC368-1D7A-4F81-ABF6-AE0E36BAF64C}" type="slidenum">
              <a:rPr lang="en-US" smtClean="0"/>
              <a:pPr/>
              <a:t>19</a:t>
            </a:fld>
            <a:endParaRPr lang="en-US" dirty="0"/>
          </a:p>
        </p:txBody>
      </p:sp>
      <p:sp>
        <p:nvSpPr>
          <p:cNvPr id="11" name="TextBox 10"/>
          <p:cNvSpPr txBox="1"/>
          <p:nvPr/>
        </p:nvSpPr>
        <p:spPr>
          <a:xfrm>
            <a:off x="5460263" y="1710946"/>
            <a:ext cx="1274708" cy="369332"/>
          </a:xfrm>
          <a:prstGeom prst="rect">
            <a:avLst/>
          </a:prstGeom>
          <a:noFill/>
        </p:spPr>
        <p:txBody>
          <a:bodyPr wrap="none" rtlCol="0">
            <a:spAutoFit/>
          </a:bodyPr>
          <a:lstStyle/>
          <a:p>
            <a:r>
              <a:rPr lang="sl-SI" dirty="0" smtClean="0"/>
              <a:t>NI NUJNO</a:t>
            </a:r>
            <a:endParaRPr lang="en-US" dirty="0"/>
          </a:p>
        </p:txBody>
      </p:sp>
      <p:sp>
        <p:nvSpPr>
          <p:cNvPr id="12" name="TextBox 11"/>
          <p:cNvSpPr txBox="1"/>
          <p:nvPr/>
        </p:nvSpPr>
        <p:spPr>
          <a:xfrm>
            <a:off x="3670651" y="1761700"/>
            <a:ext cx="1646605" cy="369332"/>
          </a:xfrm>
          <a:prstGeom prst="rect">
            <a:avLst/>
          </a:prstGeom>
          <a:noFill/>
        </p:spPr>
        <p:txBody>
          <a:bodyPr wrap="none" rtlCol="0">
            <a:spAutoFit/>
          </a:bodyPr>
          <a:lstStyle/>
          <a:p>
            <a:r>
              <a:rPr lang="sl-SI" b="1" dirty="0" smtClean="0"/>
              <a:t>Pomembnost</a:t>
            </a:r>
            <a:endParaRPr lang="en-US" b="1" dirty="0"/>
          </a:p>
        </p:txBody>
      </p:sp>
      <p:sp>
        <p:nvSpPr>
          <p:cNvPr id="13" name="TextBox 12"/>
          <p:cNvSpPr txBox="1"/>
          <p:nvPr/>
        </p:nvSpPr>
        <p:spPr>
          <a:xfrm>
            <a:off x="3670651" y="2305985"/>
            <a:ext cx="813043" cy="369332"/>
          </a:xfrm>
          <a:prstGeom prst="rect">
            <a:avLst/>
          </a:prstGeom>
          <a:noFill/>
        </p:spPr>
        <p:txBody>
          <a:bodyPr wrap="none" rtlCol="0">
            <a:spAutoFit/>
          </a:bodyPr>
          <a:lstStyle/>
          <a:p>
            <a:r>
              <a:rPr lang="sl-SI" b="1" dirty="0" smtClean="0"/>
              <a:t>Način</a:t>
            </a:r>
            <a:endParaRPr lang="en-US" b="1" dirty="0"/>
          </a:p>
        </p:txBody>
      </p:sp>
      <p:sp>
        <p:nvSpPr>
          <p:cNvPr id="14" name="TextBox 13"/>
          <p:cNvSpPr txBox="1"/>
          <p:nvPr/>
        </p:nvSpPr>
        <p:spPr>
          <a:xfrm>
            <a:off x="3682997" y="2691004"/>
            <a:ext cx="3967753" cy="3139321"/>
          </a:xfrm>
          <a:prstGeom prst="rect">
            <a:avLst/>
          </a:prstGeom>
          <a:noFill/>
        </p:spPr>
        <p:txBody>
          <a:bodyPr wrap="none" rtlCol="0">
            <a:spAutoFit/>
          </a:bodyPr>
          <a:lstStyle/>
          <a:p>
            <a:r>
              <a:rPr lang="sl-SI" dirty="0" smtClean="0"/>
              <a:t>- Obstajajo različni podjetniški krožki </a:t>
            </a:r>
          </a:p>
          <a:p>
            <a:r>
              <a:rPr lang="sl-SI" dirty="0" smtClean="0"/>
              <a:t>- Aktivnosti v okviru šole </a:t>
            </a:r>
          </a:p>
          <a:p>
            <a:endParaRPr lang="sl-SI" dirty="0"/>
          </a:p>
          <a:p>
            <a:endParaRPr lang="sl-SI" b="1" dirty="0" smtClean="0"/>
          </a:p>
          <a:p>
            <a:r>
              <a:rPr lang="sl-SI" b="1" dirty="0" smtClean="0"/>
              <a:t>Primer </a:t>
            </a:r>
            <a:r>
              <a:rPr lang="sl-SI" b="1" dirty="0"/>
              <a:t>dobrih praks: </a:t>
            </a:r>
          </a:p>
          <a:p>
            <a:pPr marL="285750" indent="-285750">
              <a:buFontTx/>
              <a:buChar char="-"/>
            </a:pPr>
            <a:r>
              <a:rPr lang="sl-SI" dirty="0" smtClean="0"/>
              <a:t>Primer ZDA</a:t>
            </a:r>
          </a:p>
          <a:p>
            <a:pPr marL="285750" indent="-285750">
              <a:buFontTx/>
              <a:buChar char="-"/>
            </a:pPr>
            <a:endParaRPr lang="sl-SI" dirty="0"/>
          </a:p>
          <a:p>
            <a:r>
              <a:rPr lang="sl-SI" b="1" dirty="0" smtClean="0"/>
              <a:t>Kako se lahko povezujete:</a:t>
            </a:r>
          </a:p>
          <a:p>
            <a:pPr marL="285750" indent="-285750">
              <a:buFontTx/>
              <a:buChar char="-"/>
            </a:pPr>
            <a:r>
              <a:rPr lang="sl-SI" dirty="0" smtClean="0"/>
              <a:t>Pogumni Kreativni Podjetni</a:t>
            </a:r>
          </a:p>
          <a:p>
            <a:pPr marL="285750" indent="-285750">
              <a:buFontTx/>
              <a:buChar char="-"/>
            </a:pPr>
            <a:r>
              <a:rPr lang="sl-SI" dirty="0" smtClean="0"/>
              <a:t>Ustvarjalnik</a:t>
            </a:r>
            <a:endParaRPr lang="sl-SI" dirty="0"/>
          </a:p>
          <a:p>
            <a:pPr marL="285750" indent="-285750">
              <a:buFontTx/>
              <a:buChar char="-"/>
            </a:pPr>
            <a:endParaRPr lang="sl-SI" dirty="0" smtClean="0"/>
          </a:p>
        </p:txBody>
      </p:sp>
    </p:spTree>
    <p:extLst>
      <p:ext uri="{BB962C8B-B14F-4D97-AF65-F5344CB8AC3E}">
        <p14:creationId xmlns:p14="http://schemas.microsoft.com/office/powerpoint/2010/main" val="1392670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149531" y="3873909"/>
            <a:ext cx="7565133" cy="1752600"/>
          </a:xfrm>
        </p:spPr>
        <p:txBody>
          <a:bodyPr>
            <a:normAutofit/>
          </a:bodyPr>
          <a:lstStyle/>
          <a:p>
            <a:r>
              <a:rPr lang="sl-SI" dirty="0" smtClean="0"/>
              <a:t>Sodelovanje za razvijanje podjetnosti v šolah in vrtcih</a:t>
            </a:r>
            <a:endParaRPr lang="en-US" dirty="0"/>
          </a:p>
          <a:p>
            <a:r>
              <a:rPr lang="sl-SI" dirty="0" smtClean="0"/>
              <a:t>05.03.2014</a:t>
            </a:r>
            <a:endParaRPr lang="sl-SI" dirty="0" smtClean="0"/>
          </a:p>
          <a:p>
            <a:r>
              <a:rPr lang="sl-SI" dirty="0" smtClean="0">
                <a:hlinkClick r:id="rId3"/>
              </a:rPr>
              <a:t>barbara.bregar-mrzlikar@ceed-slovenia.org</a:t>
            </a:r>
            <a:endParaRPr lang="sl-SI" dirty="0" smtClean="0"/>
          </a:p>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2</a:t>
            </a:fld>
            <a:endParaRPr lang="en-US" dirty="0"/>
          </a:p>
        </p:txBody>
      </p:sp>
    </p:spTree>
    <p:extLst>
      <p:ext uri="{BB962C8B-B14F-4D97-AF65-F5344CB8AC3E}">
        <p14:creationId xmlns:p14="http://schemas.microsoft.com/office/powerpoint/2010/main" val="859311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09005" y="1466435"/>
            <a:ext cx="3004457" cy="383708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339634" y="1050847"/>
            <a:ext cx="2625633" cy="4438445"/>
          </a:xfrm>
        </p:spPr>
        <p:txBody>
          <a:bodyPr>
            <a:normAutofit/>
          </a:bodyPr>
          <a:lstStyle/>
          <a:p>
            <a:pPr marL="0" indent="0">
              <a:buNone/>
            </a:pPr>
            <a:endParaRPr lang="sl-SI" sz="2000" dirty="0"/>
          </a:p>
          <a:p>
            <a:pPr marL="0" indent="0" algn="ctr">
              <a:buNone/>
            </a:pPr>
            <a:endParaRPr lang="sl-SI" sz="2000" b="1" dirty="0" smtClean="0"/>
          </a:p>
          <a:p>
            <a:pPr marL="0" indent="0" algn="ctr">
              <a:buNone/>
            </a:pPr>
            <a:r>
              <a:rPr lang="sl-SI" sz="2000" b="1" dirty="0" smtClean="0"/>
              <a:t>Splošne veščine</a:t>
            </a:r>
          </a:p>
          <a:p>
            <a:pPr marL="0" indent="0" algn="ctr">
              <a:buNone/>
            </a:pPr>
            <a:endParaRPr lang="sl-SI" sz="2000" dirty="0" smtClean="0"/>
          </a:p>
          <a:p>
            <a:pPr marL="0" indent="0" algn="ctr">
              <a:buNone/>
            </a:pPr>
            <a:r>
              <a:rPr lang="sl-SI" sz="2000" b="1" dirty="0" smtClean="0"/>
              <a:t> </a:t>
            </a:r>
          </a:p>
        </p:txBody>
      </p:sp>
      <p:sp>
        <p:nvSpPr>
          <p:cNvPr id="4" name="Slide Number Placeholder 3"/>
          <p:cNvSpPr>
            <a:spLocks noGrp="1"/>
          </p:cNvSpPr>
          <p:nvPr>
            <p:ph type="sldNum" sz="quarter" idx="12"/>
          </p:nvPr>
        </p:nvSpPr>
        <p:spPr>
          <a:xfrm>
            <a:off x="6962006" y="-167330"/>
            <a:ext cx="616177" cy="329184"/>
          </a:xfrm>
        </p:spPr>
        <p:txBody>
          <a:bodyPr/>
          <a:lstStyle/>
          <a:p>
            <a:fld id="{0CFEC368-1D7A-4F81-ABF6-AE0E36BAF64C}" type="slidenum">
              <a:rPr lang="en-US" smtClean="0"/>
              <a:pPr/>
              <a:t>20</a:t>
            </a:fld>
            <a:endParaRPr lang="en-US" dirty="0"/>
          </a:p>
        </p:txBody>
      </p:sp>
      <p:sp>
        <p:nvSpPr>
          <p:cNvPr id="12" name="TextBox 11"/>
          <p:cNvSpPr txBox="1"/>
          <p:nvPr/>
        </p:nvSpPr>
        <p:spPr>
          <a:xfrm>
            <a:off x="3611031" y="1652838"/>
            <a:ext cx="1646605" cy="369332"/>
          </a:xfrm>
          <a:prstGeom prst="rect">
            <a:avLst/>
          </a:prstGeom>
          <a:noFill/>
        </p:spPr>
        <p:txBody>
          <a:bodyPr wrap="none" rtlCol="0">
            <a:spAutoFit/>
          </a:bodyPr>
          <a:lstStyle/>
          <a:p>
            <a:r>
              <a:rPr lang="sl-SI" b="1" dirty="0" smtClean="0"/>
              <a:t>Pomembnost</a:t>
            </a:r>
            <a:endParaRPr lang="en-US" b="1" dirty="0"/>
          </a:p>
        </p:txBody>
      </p:sp>
      <p:sp>
        <p:nvSpPr>
          <p:cNvPr id="13" name="TextBox 12"/>
          <p:cNvSpPr txBox="1"/>
          <p:nvPr/>
        </p:nvSpPr>
        <p:spPr>
          <a:xfrm>
            <a:off x="3596243" y="2256297"/>
            <a:ext cx="813043" cy="369332"/>
          </a:xfrm>
          <a:prstGeom prst="rect">
            <a:avLst/>
          </a:prstGeom>
          <a:noFill/>
        </p:spPr>
        <p:txBody>
          <a:bodyPr wrap="none" rtlCol="0">
            <a:spAutoFit/>
          </a:bodyPr>
          <a:lstStyle/>
          <a:p>
            <a:r>
              <a:rPr lang="sl-SI" b="1" dirty="0" smtClean="0"/>
              <a:t>Način</a:t>
            </a:r>
            <a:endParaRPr lang="en-US" b="1" dirty="0"/>
          </a:p>
        </p:txBody>
      </p:sp>
      <p:sp>
        <p:nvSpPr>
          <p:cNvPr id="15" name="TextBox 14"/>
          <p:cNvSpPr txBox="1"/>
          <p:nvPr/>
        </p:nvSpPr>
        <p:spPr>
          <a:xfrm>
            <a:off x="5714108" y="1639775"/>
            <a:ext cx="787395" cy="369332"/>
          </a:xfrm>
          <a:prstGeom prst="rect">
            <a:avLst/>
          </a:prstGeom>
          <a:noFill/>
        </p:spPr>
        <p:txBody>
          <a:bodyPr wrap="none" rtlCol="0">
            <a:spAutoFit/>
          </a:bodyPr>
          <a:lstStyle/>
          <a:p>
            <a:r>
              <a:rPr lang="sl-SI" dirty="0" smtClean="0"/>
              <a:t>ZELO</a:t>
            </a:r>
          </a:p>
        </p:txBody>
      </p:sp>
      <p:sp>
        <p:nvSpPr>
          <p:cNvPr id="16" name="TextBox 15"/>
          <p:cNvSpPr txBox="1"/>
          <p:nvPr/>
        </p:nvSpPr>
        <p:spPr>
          <a:xfrm>
            <a:off x="3590601" y="2625629"/>
            <a:ext cx="5410455" cy="3139321"/>
          </a:xfrm>
          <a:prstGeom prst="rect">
            <a:avLst/>
          </a:prstGeom>
          <a:noFill/>
        </p:spPr>
        <p:txBody>
          <a:bodyPr wrap="none" rtlCol="0">
            <a:spAutoFit/>
          </a:bodyPr>
          <a:lstStyle/>
          <a:p>
            <a:pPr marL="285750" indent="-285750">
              <a:buFontTx/>
              <a:buChar char="-"/>
            </a:pPr>
            <a:r>
              <a:rPr lang="sl-SI" dirty="0" smtClean="0"/>
              <a:t>Dodatni krožki – podjetniški, debatni krožek itd...</a:t>
            </a:r>
          </a:p>
          <a:p>
            <a:endParaRPr lang="sl-SI" dirty="0" smtClean="0"/>
          </a:p>
          <a:p>
            <a:pPr marL="285750" indent="-285750">
              <a:buFontTx/>
              <a:buChar char="-"/>
            </a:pPr>
            <a:r>
              <a:rPr lang="sl-SI" dirty="0" smtClean="0"/>
              <a:t>V okviru predmetnika</a:t>
            </a:r>
          </a:p>
          <a:p>
            <a:pPr marL="742950" lvl="1" indent="-285750">
              <a:buFontTx/>
              <a:buChar char="-"/>
            </a:pPr>
            <a:r>
              <a:rPr lang="sl-SI" dirty="0" smtClean="0"/>
              <a:t>Slovenski jezik, Družba, Razredni pouk</a:t>
            </a:r>
          </a:p>
          <a:p>
            <a:pPr marL="742950" lvl="1" indent="-285750">
              <a:buFontTx/>
              <a:buChar char="-"/>
            </a:pPr>
            <a:r>
              <a:rPr lang="sl-SI" dirty="0" smtClean="0"/>
              <a:t>Vabilo zunanjim, da se priključijo</a:t>
            </a:r>
          </a:p>
          <a:p>
            <a:pPr lvl="1"/>
            <a:endParaRPr lang="sl-SI" dirty="0"/>
          </a:p>
          <a:p>
            <a:pPr marL="285750" indent="-285750">
              <a:buFontTx/>
              <a:buChar char="-"/>
            </a:pPr>
            <a:r>
              <a:rPr lang="sl-SI" dirty="0" smtClean="0"/>
              <a:t>Ustvarjanje okolja, ki spodbuja te veščine</a:t>
            </a:r>
          </a:p>
          <a:p>
            <a:pPr marL="742950" lvl="1" indent="-285750">
              <a:buFontTx/>
              <a:buChar char="-"/>
            </a:pPr>
            <a:r>
              <a:rPr lang="sl-SI" dirty="0" smtClean="0"/>
              <a:t>Ali se učenci lahko pogajajo?</a:t>
            </a:r>
          </a:p>
          <a:p>
            <a:pPr marL="742950" lvl="1" indent="-285750">
              <a:buFontTx/>
              <a:buChar char="-"/>
            </a:pPr>
            <a:r>
              <a:rPr lang="sl-SI" dirty="0" smtClean="0"/>
              <a:t>Ali se stimulira spraševanje?</a:t>
            </a:r>
            <a:endParaRPr lang="sl-SI" dirty="0"/>
          </a:p>
          <a:p>
            <a:pPr marL="742950" lvl="1" indent="-285750">
              <a:buFontTx/>
              <a:buChar char="-"/>
            </a:pPr>
            <a:r>
              <a:rPr lang="sl-SI" dirty="0" smtClean="0"/>
              <a:t>Ali je že vzpostavljena kultura, </a:t>
            </a:r>
            <a:br>
              <a:rPr lang="sl-SI" dirty="0" smtClean="0"/>
            </a:br>
            <a:r>
              <a:rPr lang="sl-SI" dirty="0" smtClean="0"/>
              <a:t>da nobeno vprašanje ni neumno?</a:t>
            </a:r>
          </a:p>
        </p:txBody>
      </p:sp>
      <p:sp>
        <p:nvSpPr>
          <p:cNvPr id="5" name="Rectangle 4"/>
          <p:cNvSpPr/>
          <p:nvPr/>
        </p:nvSpPr>
        <p:spPr>
          <a:xfrm>
            <a:off x="404948" y="2420415"/>
            <a:ext cx="3030583" cy="2062103"/>
          </a:xfrm>
          <a:prstGeom prst="rect">
            <a:avLst/>
          </a:prstGeom>
        </p:spPr>
        <p:txBody>
          <a:bodyPr wrap="square">
            <a:spAutoFit/>
          </a:bodyPr>
          <a:lstStyle/>
          <a:p>
            <a:r>
              <a:rPr lang="sl-SI" sz="1600" dirty="0" smtClean="0">
                <a:latin typeface="Raleway"/>
              </a:rPr>
              <a:t>Komunikacijske veščine</a:t>
            </a:r>
            <a:endParaRPr lang="sl-SI" sz="1600" dirty="0">
              <a:latin typeface="Raleway"/>
            </a:endParaRPr>
          </a:p>
          <a:p>
            <a:r>
              <a:rPr lang="sl-SI" sz="1600" dirty="0" smtClean="0">
                <a:latin typeface="Raleway"/>
              </a:rPr>
              <a:t>Prodaja in pogajanja</a:t>
            </a:r>
            <a:endParaRPr lang="sl-SI" sz="1600" dirty="0">
              <a:latin typeface="Raleway"/>
            </a:endParaRPr>
          </a:p>
          <a:p>
            <a:r>
              <a:rPr lang="sl-SI" sz="1600" dirty="0" smtClean="0">
                <a:latin typeface="Raleway"/>
              </a:rPr>
              <a:t>Veščina spraševanja</a:t>
            </a:r>
            <a:endParaRPr lang="sl-SI" sz="1600" dirty="0">
              <a:latin typeface="Raleway"/>
            </a:endParaRPr>
          </a:p>
          <a:p>
            <a:r>
              <a:rPr lang="sl-SI" sz="1600" dirty="0" smtClean="0">
                <a:latin typeface="Raleway"/>
              </a:rPr>
              <a:t>Povezovanje</a:t>
            </a:r>
            <a:endParaRPr lang="sl-SI" sz="1600" dirty="0">
              <a:latin typeface="Raleway"/>
            </a:endParaRPr>
          </a:p>
          <a:p>
            <a:r>
              <a:rPr lang="sl-SI" sz="1600" dirty="0" smtClean="0">
                <a:latin typeface="Raleway"/>
              </a:rPr>
              <a:t>Vodenje in timwork</a:t>
            </a:r>
            <a:endParaRPr lang="sl-SI" sz="1600" dirty="0">
              <a:latin typeface="Raleway"/>
            </a:endParaRPr>
          </a:p>
          <a:p>
            <a:r>
              <a:rPr lang="sl-SI" sz="1600" dirty="0">
                <a:latin typeface="Raleway"/>
              </a:rPr>
              <a:t>Talking Money</a:t>
            </a:r>
          </a:p>
          <a:p>
            <a:r>
              <a:rPr lang="sl-SI" sz="1600" dirty="0">
                <a:latin typeface="Raleway"/>
              </a:rPr>
              <a:t>Self Awareness</a:t>
            </a:r>
          </a:p>
          <a:p>
            <a:r>
              <a:rPr lang="sl-SI" sz="1600" dirty="0">
                <a:latin typeface="Raleway"/>
              </a:rPr>
              <a:t>Open for Learning</a:t>
            </a:r>
          </a:p>
        </p:txBody>
      </p:sp>
      <p:sp>
        <p:nvSpPr>
          <p:cNvPr id="20" name="Title 1"/>
          <p:cNvSpPr>
            <a:spLocks noGrp="1"/>
          </p:cNvSpPr>
          <p:nvPr>
            <p:ph type="title"/>
          </p:nvPr>
        </p:nvSpPr>
        <p:spPr/>
        <p:txBody>
          <a:bodyPr>
            <a:normAutofit fontScale="90000"/>
          </a:bodyPr>
          <a:lstStyle/>
          <a:p>
            <a:r>
              <a:rPr lang="sl-SI" sz="3200" dirty="0" smtClean="0"/>
              <a:t>Vloga šol in vrtcev pri spodbujanju podjetnosti?</a:t>
            </a:r>
            <a:endParaRPr lang="en-US" sz="3200" dirty="0"/>
          </a:p>
        </p:txBody>
      </p:sp>
    </p:spTree>
    <p:extLst>
      <p:ext uri="{BB962C8B-B14F-4D97-AF65-F5344CB8AC3E}">
        <p14:creationId xmlns:p14="http://schemas.microsoft.com/office/powerpoint/2010/main" val="2954407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31075" y="1643191"/>
            <a:ext cx="3553096" cy="46623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457201" y="1429674"/>
            <a:ext cx="2625633" cy="4438445"/>
          </a:xfrm>
        </p:spPr>
        <p:txBody>
          <a:bodyPr>
            <a:normAutofit/>
          </a:bodyPr>
          <a:lstStyle/>
          <a:p>
            <a:pPr marL="0" indent="0" algn="ctr">
              <a:buNone/>
            </a:pPr>
            <a:endParaRPr lang="sl-SI" sz="2000" b="1" dirty="0"/>
          </a:p>
          <a:p>
            <a:pPr marL="0" indent="0" algn="ctr">
              <a:buNone/>
            </a:pPr>
            <a:r>
              <a:rPr lang="sl-SI" sz="2000" b="1" dirty="0" smtClean="0"/>
              <a:t>Osebnostne lastnosti</a:t>
            </a:r>
            <a:endParaRPr lang="en-US" sz="2000" b="1" dirty="0"/>
          </a:p>
        </p:txBody>
      </p:sp>
      <p:sp>
        <p:nvSpPr>
          <p:cNvPr id="4" name="Slide Number Placeholder 3"/>
          <p:cNvSpPr>
            <a:spLocks noGrp="1"/>
          </p:cNvSpPr>
          <p:nvPr>
            <p:ph type="sldNum" sz="quarter" idx="12"/>
          </p:nvPr>
        </p:nvSpPr>
        <p:spPr>
          <a:xfrm>
            <a:off x="7066510" y="146182"/>
            <a:ext cx="616177" cy="329184"/>
          </a:xfrm>
        </p:spPr>
        <p:txBody>
          <a:bodyPr/>
          <a:lstStyle/>
          <a:p>
            <a:fld id="{0CFEC368-1D7A-4F81-ABF6-AE0E36BAF64C}" type="slidenum">
              <a:rPr lang="en-US" smtClean="0"/>
              <a:pPr/>
              <a:t>21</a:t>
            </a:fld>
            <a:endParaRPr lang="en-US" dirty="0"/>
          </a:p>
        </p:txBody>
      </p:sp>
      <p:sp>
        <p:nvSpPr>
          <p:cNvPr id="12" name="TextBox 11"/>
          <p:cNvSpPr txBox="1"/>
          <p:nvPr/>
        </p:nvSpPr>
        <p:spPr>
          <a:xfrm>
            <a:off x="4140919" y="1761700"/>
            <a:ext cx="1646605" cy="369332"/>
          </a:xfrm>
          <a:prstGeom prst="rect">
            <a:avLst/>
          </a:prstGeom>
          <a:noFill/>
        </p:spPr>
        <p:txBody>
          <a:bodyPr wrap="none" rtlCol="0">
            <a:spAutoFit/>
          </a:bodyPr>
          <a:lstStyle/>
          <a:p>
            <a:r>
              <a:rPr lang="sl-SI" b="1" dirty="0" smtClean="0"/>
              <a:t>Pomembnost</a:t>
            </a:r>
            <a:endParaRPr lang="en-US" b="1" dirty="0"/>
          </a:p>
        </p:txBody>
      </p:sp>
      <p:sp>
        <p:nvSpPr>
          <p:cNvPr id="13" name="TextBox 12"/>
          <p:cNvSpPr txBox="1"/>
          <p:nvPr/>
        </p:nvSpPr>
        <p:spPr>
          <a:xfrm>
            <a:off x="4151178" y="2434157"/>
            <a:ext cx="813043" cy="369332"/>
          </a:xfrm>
          <a:prstGeom prst="rect">
            <a:avLst/>
          </a:prstGeom>
          <a:noFill/>
        </p:spPr>
        <p:txBody>
          <a:bodyPr wrap="none" rtlCol="0">
            <a:spAutoFit/>
          </a:bodyPr>
          <a:lstStyle/>
          <a:p>
            <a:r>
              <a:rPr lang="sl-SI" b="1" dirty="0" smtClean="0"/>
              <a:t>Način</a:t>
            </a:r>
            <a:endParaRPr lang="en-US" b="1" dirty="0"/>
          </a:p>
        </p:txBody>
      </p:sp>
      <p:sp>
        <p:nvSpPr>
          <p:cNvPr id="17" name="TextBox 16"/>
          <p:cNvSpPr txBox="1"/>
          <p:nvPr/>
        </p:nvSpPr>
        <p:spPr>
          <a:xfrm>
            <a:off x="6161012" y="1761700"/>
            <a:ext cx="2223686" cy="369332"/>
          </a:xfrm>
          <a:prstGeom prst="rect">
            <a:avLst/>
          </a:prstGeom>
          <a:noFill/>
        </p:spPr>
        <p:txBody>
          <a:bodyPr wrap="none" rtlCol="0">
            <a:spAutoFit/>
          </a:bodyPr>
          <a:lstStyle/>
          <a:p>
            <a:r>
              <a:rPr lang="sl-SI" dirty="0" smtClean="0"/>
              <a:t>ZELO POMEMBNO</a:t>
            </a:r>
          </a:p>
        </p:txBody>
      </p:sp>
      <p:sp>
        <p:nvSpPr>
          <p:cNvPr id="18" name="TextBox 17"/>
          <p:cNvSpPr txBox="1"/>
          <p:nvPr/>
        </p:nvSpPr>
        <p:spPr>
          <a:xfrm>
            <a:off x="5256780" y="2480323"/>
            <a:ext cx="3108543" cy="923330"/>
          </a:xfrm>
          <a:prstGeom prst="rect">
            <a:avLst/>
          </a:prstGeom>
          <a:noFill/>
        </p:spPr>
        <p:txBody>
          <a:bodyPr wrap="none" rtlCol="0">
            <a:spAutoFit/>
          </a:bodyPr>
          <a:lstStyle/>
          <a:p>
            <a:r>
              <a:rPr lang="sl-SI" dirty="0" smtClean="0"/>
              <a:t>Ustvarjanje okolja</a:t>
            </a:r>
          </a:p>
          <a:p>
            <a:r>
              <a:rPr lang="sl-SI" dirty="0" smtClean="0"/>
              <a:t>Način poučevanja</a:t>
            </a:r>
          </a:p>
          <a:p>
            <a:r>
              <a:rPr lang="sl-SI" dirty="0" smtClean="0"/>
              <a:t>Premik v načinu razmišljanja</a:t>
            </a:r>
          </a:p>
        </p:txBody>
      </p:sp>
      <p:sp>
        <p:nvSpPr>
          <p:cNvPr id="19" name="Content Placeholder 2"/>
          <p:cNvSpPr txBox="1">
            <a:spLocks/>
          </p:cNvSpPr>
          <p:nvPr/>
        </p:nvSpPr>
        <p:spPr>
          <a:xfrm>
            <a:off x="431075" y="2667520"/>
            <a:ext cx="3720103" cy="363797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sl-SI" sz="1600" b="1" dirty="0" smtClean="0"/>
              <a:t>Odnos</a:t>
            </a:r>
            <a:r>
              <a:rPr lang="sl-SI" sz="1600" dirty="0" smtClean="0"/>
              <a:t> do problemov.... </a:t>
            </a:r>
            <a:r>
              <a:rPr lang="sl-SI" sz="1600" dirty="0"/>
              <a:t>Iščejo rešitve in priložnosti</a:t>
            </a:r>
          </a:p>
          <a:p>
            <a:r>
              <a:rPr lang="sl-SI" sz="1600" b="1" dirty="0"/>
              <a:t>I</a:t>
            </a:r>
            <a:r>
              <a:rPr lang="sl-SI" sz="1600" b="1" dirty="0"/>
              <a:t>novativni </a:t>
            </a:r>
            <a:r>
              <a:rPr lang="sl-SI" sz="1600" b="1" dirty="0" smtClean="0"/>
              <a:t>in </a:t>
            </a:r>
            <a:r>
              <a:rPr lang="sl-SI" sz="1600" b="1" dirty="0"/>
              <a:t>kreativni</a:t>
            </a:r>
            <a:r>
              <a:rPr lang="sl-SI" sz="1600" dirty="0"/>
              <a:t>....si upajo razmišljati drugače</a:t>
            </a:r>
          </a:p>
          <a:p>
            <a:r>
              <a:rPr lang="sl-SI" sz="1600" b="1" dirty="0"/>
              <a:t>Vedo kaj želijo </a:t>
            </a:r>
            <a:r>
              <a:rPr lang="sl-SI" sz="1600" dirty="0"/>
              <a:t>in </a:t>
            </a:r>
            <a:r>
              <a:rPr lang="sl-SI" sz="1600" dirty="0" smtClean="0"/>
              <a:t>so </a:t>
            </a:r>
            <a:r>
              <a:rPr lang="sl-SI" sz="1600" b="1" dirty="0" smtClean="0"/>
              <a:t>proaktivni</a:t>
            </a:r>
            <a:endParaRPr lang="sl-SI" sz="1600" b="1" dirty="0"/>
          </a:p>
          <a:p>
            <a:r>
              <a:rPr lang="sl-SI" sz="1600" b="1" dirty="0"/>
              <a:t>Vztrajni</a:t>
            </a:r>
            <a:r>
              <a:rPr lang="sl-SI" sz="1600" dirty="0"/>
              <a:t> in znajo </a:t>
            </a:r>
            <a:r>
              <a:rPr lang="sl-SI" sz="1600" dirty="0" smtClean="0"/>
              <a:t>delati</a:t>
            </a:r>
          </a:p>
          <a:p>
            <a:r>
              <a:rPr lang="sl-SI" sz="1600" b="1" dirty="0" smtClean="0"/>
              <a:t>Samozavestni</a:t>
            </a:r>
            <a:r>
              <a:rPr lang="sl-SI" sz="1600" dirty="0" smtClean="0"/>
              <a:t>– </a:t>
            </a:r>
            <a:r>
              <a:rPr lang="sl-SI" sz="1600" dirty="0"/>
              <a:t>si </a:t>
            </a:r>
            <a:r>
              <a:rPr lang="sl-SI" sz="1600" dirty="0" smtClean="0"/>
              <a:t>upajo in tvegajo</a:t>
            </a:r>
            <a:endParaRPr lang="sl-SI" sz="1600" dirty="0"/>
          </a:p>
          <a:p>
            <a:r>
              <a:rPr lang="sl-SI" sz="1600" b="1" dirty="0"/>
              <a:t>Se ne bojijo narediti </a:t>
            </a:r>
            <a:r>
              <a:rPr lang="sl-SI" sz="1600" b="1" dirty="0"/>
              <a:t>napako</a:t>
            </a:r>
            <a:r>
              <a:rPr lang="sl-SI" sz="1600" dirty="0"/>
              <a:t>, </a:t>
            </a:r>
            <a:endParaRPr lang="sl-SI" sz="1600" dirty="0" smtClean="0"/>
          </a:p>
          <a:p>
            <a:r>
              <a:rPr lang="sl-SI" sz="1600" dirty="0" smtClean="0"/>
              <a:t>česar </a:t>
            </a:r>
            <a:r>
              <a:rPr lang="sl-SI" sz="1600" dirty="0"/>
              <a:t>rezultat je, da prevzamejo odgovornost </a:t>
            </a:r>
          </a:p>
          <a:p>
            <a:r>
              <a:rPr lang="sl-SI" sz="1600" dirty="0"/>
              <a:t>Imajo žar v očeh....so strastni</a:t>
            </a:r>
          </a:p>
        </p:txBody>
      </p:sp>
      <p:sp>
        <p:nvSpPr>
          <p:cNvPr id="20" name="Title 1"/>
          <p:cNvSpPr>
            <a:spLocks noGrp="1"/>
          </p:cNvSpPr>
          <p:nvPr>
            <p:ph type="title"/>
          </p:nvPr>
        </p:nvSpPr>
        <p:spPr/>
        <p:txBody>
          <a:bodyPr>
            <a:normAutofit fontScale="90000"/>
          </a:bodyPr>
          <a:lstStyle/>
          <a:p>
            <a:r>
              <a:rPr lang="sl-SI" sz="3200" dirty="0" smtClean="0"/>
              <a:t>Vloga šol in vrtcev pri spodbujanju podjetnosti?</a:t>
            </a:r>
            <a:endParaRPr lang="en-US" sz="3200" dirty="0"/>
          </a:p>
        </p:txBody>
      </p:sp>
      <p:sp>
        <p:nvSpPr>
          <p:cNvPr id="21" name="TextBox 20"/>
          <p:cNvSpPr txBox="1"/>
          <p:nvPr/>
        </p:nvSpPr>
        <p:spPr>
          <a:xfrm>
            <a:off x="4151512" y="3651177"/>
            <a:ext cx="2646878" cy="369332"/>
          </a:xfrm>
          <a:prstGeom prst="rect">
            <a:avLst/>
          </a:prstGeom>
          <a:noFill/>
        </p:spPr>
        <p:txBody>
          <a:bodyPr wrap="none" rtlCol="0">
            <a:spAutoFit/>
          </a:bodyPr>
          <a:lstStyle/>
          <a:p>
            <a:r>
              <a:rPr lang="sl-SI" b="1" dirty="0" smtClean="0"/>
              <a:t>Najtežje spremeniti !!! </a:t>
            </a:r>
          </a:p>
        </p:txBody>
      </p:sp>
    </p:spTree>
    <p:extLst>
      <p:ext uri="{BB962C8B-B14F-4D97-AF65-F5344CB8AC3E}">
        <p14:creationId xmlns:p14="http://schemas.microsoft.com/office/powerpoint/2010/main" val="2954407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697" y="4149634"/>
            <a:ext cx="8334103" cy="9971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a:xfrm>
            <a:off x="457200" y="1600199"/>
            <a:ext cx="8438606" cy="4438445"/>
          </a:xfrm>
        </p:spPr>
        <p:txBody>
          <a:bodyPr>
            <a:normAutofit/>
          </a:bodyPr>
          <a:lstStyle/>
          <a:p>
            <a:pPr>
              <a:buNone/>
            </a:pPr>
            <a:r>
              <a:rPr lang="sl-SI" b="1" dirty="0" smtClean="0"/>
              <a:t>Podjetnost – o </a:t>
            </a:r>
            <a:r>
              <a:rPr lang="sl-SI" b="1" dirty="0"/>
              <a:t>čem sploh govorimo?</a:t>
            </a:r>
            <a:endParaRPr lang="en-US" dirty="0"/>
          </a:p>
          <a:p>
            <a:pPr marL="0" lvl="0" indent="0">
              <a:buNone/>
            </a:pPr>
            <a:endParaRPr lang="sl-SI" dirty="0"/>
          </a:p>
          <a:p>
            <a:pPr lvl="0">
              <a:buNone/>
            </a:pPr>
            <a:r>
              <a:rPr lang="sl-SI" b="1" dirty="0" smtClean="0"/>
              <a:t>Zakaj </a:t>
            </a:r>
            <a:r>
              <a:rPr lang="sl-SI" b="1" dirty="0" smtClean="0"/>
              <a:t>je </a:t>
            </a:r>
            <a:r>
              <a:rPr lang="sl-SI" b="1" dirty="0" smtClean="0"/>
              <a:t>podjetnost postala pomembna tema?</a:t>
            </a:r>
            <a:endParaRPr lang="sl-SI" b="1" dirty="0" smtClean="0"/>
          </a:p>
          <a:p>
            <a:pPr marL="0" lvl="0" indent="0">
              <a:buNone/>
            </a:pPr>
            <a:endParaRPr lang="sl-SI" dirty="0"/>
          </a:p>
          <a:p>
            <a:pPr marL="0" lvl="0" indent="0">
              <a:buNone/>
            </a:pPr>
            <a:r>
              <a:rPr lang="sl-SI" b="1" dirty="0" smtClean="0"/>
              <a:t>Je to res že tema za vrtce in </a:t>
            </a:r>
            <a:r>
              <a:rPr lang="sl-SI" b="1" dirty="0"/>
              <a:t>š</a:t>
            </a:r>
            <a:r>
              <a:rPr lang="sl-SI" b="1" dirty="0" smtClean="0"/>
              <a:t>ole? </a:t>
            </a:r>
          </a:p>
          <a:p>
            <a:pPr marL="0" lvl="0" indent="0">
              <a:buNone/>
            </a:pPr>
            <a:endParaRPr lang="sl-SI" b="1" dirty="0"/>
          </a:p>
          <a:p>
            <a:pPr marL="0" lvl="0" indent="0">
              <a:buNone/>
            </a:pPr>
            <a:r>
              <a:rPr lang="sl-SI" b="1" dirty="0" smtClean="0"/>
              <a:t>Kakšna je vloga vrtcev in šol pri </a:t>
            </a:r>
            <a:r>
              <a:rPr lang="sl-SI" b="1" dirty="0" smtClean="0"/>
              <a:t>spodbujanju podjetnosti?</a:t>
            </a:r>
          </a:p>
          <a:p>
            <a:pPr marL="0" indent="0">
              <a:buNone/>
            </a:pPr>
            <a:endParaRPr lang="sl-SI" b="1" dirty="0"/>
          </a:p>
          <a:p>
            <a:pPr marL="0" indent="0">
              <a:buNone/>
            </a:pPr>
            <a:r>
              <a:rPr lang="sl-SI" b="1" dirty="0" smtClean="0"/>
              <a:t>Zakaj in kako lahko sodelujemo? </a:t>
            </a:r>
            <a:endParaRPr lang="sl-SI" b="1" dirty="0" smtClean="0"/>
          </a:p>
          <a:p>
            <a:pPr lvl="0">
              <a:buNone/>
            </a:pPr>
            <a:endParaRPr lang="sl-SI"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dirty="0"/>
          </a:p>
        </p:txBody>
      </p:sp>
    </p:spTree>
    <p:extLst>
      <p:ext uri="{BB962C8B-B14F-4D97-AF65-F5344CB8AC3E}">
        <p14:creationId xmlns:p14="http://schemas.microsoft.com/office/powerpoint/2010/main" val="1524363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Tri ključne spremembe v načinu razmišljanja</a:t>
            </a:r>
            <a:endParaRPr lang="en-US" dirty="0"/>
          </a:p>
        </p:txBody>
      </p:sp>
      <p:sp>
        <p:nvSpPr>
          <p:cNvPr id="3" name="Content Placeholder 2"/>
          <p:cNvSpPr>
            <a:spLocks noGrp="1"/>
          </p:cNvSpPr>
          <p:nvPr>
            <p:ph idx="1"/>
          </p:nvPr>
        </p:nvSpPr>
        <p:spPr/>
        <p:txBody>
          <a:bodyPr>
            <a:normAutofit fontScale="92500" lnSpcReduction="20000"/>
          </a:bodyPr>
          <a:lstStyle/>
          <a:p>
            <a:r>
              <a:rPr lang="sl-SI" b="1" dirty="0" smtClean="0"/>
              <a:t>Napake niso dovoljene</a:t>
            </a:r>
            <a:r>
              <a:rPr lang="en-US" b="1" dirty="0" smtClean="0"/>
              <a:t>. </a:t>
            </a:r>
            <a:endParaRPr lang="sl-SI" b="1" dirty="0"/>
          </a:p>
          <a:p>
            <a:pPr lvl="1"/>
            <a:r>
              <a:rPr lang="sl-SI" b="1" dirty="0" smtClean="0"/>
              <a:t>Narobe</a:t>
            </a:r>
            <a:r>
              <a:rPr lang="en-US" b="1" dirty="0" smtClean="0"/>
              <a:t> </a:t>
            </a:r>
            <a:r>
              <a:rPr lang="en-US" dirty="0" smtClean="0"/>
              <a:t>– </a:t>
            </a:r>
            <a:r>
              <a:rPr lang="sl-SI" dirty="0" smtClean="0"/>
              <a:t>Napake omogočajo priložnost za učenje. Inovativnost je možna le takrat, ko se ne bojiš, da boš naredil napako...... </a:t>
            </a:r>
            <a:r>
              <a:rPr lang="sl-SI" b="1" dirty="0" smtClean="0"/>
              <a:t>Ken Robinson TedX</a:t>
            </a:r>
          </a:p>
          <a:p>
            <a:endParaRPr lang="en-US" dirty="0"/>
          </a:p>
          <a:p>
            <a:pPr lvl="0"/>
            <a:r>
              <a:rPr lang="sl-SI" b="1" dirty="0" smtClean="0"/>
              <a:t>Mit o perfektnosti. Šele ko se zaveš, da ni popolnosti in perfektnosti, si pripravljen za učenje.</a:t>
            </a:r>
          </a:p>
          <a:p>
            <a:pPr lvl="1"/>
            <a:r>
              <a:rPr lang="sl-SI" dirty="0" smtClean="0"/>
              <a:t>Strah pred tem, da česa ne veš...Potreba, da vse veš. </a:t>
            </a:r>
          </a:p>
          <a:p>
            <a:pPr lvl="1"/>
            <a:r>
              <a:rPr lang="sl-SI" dirty="0" smtClean="0"/>
              <a:t>Posledica – strah pred „neumnimi vprašanji“.</a:t>
            </a:r>
          </a:p>
          <a:p>
            <a:pPr lvl="1"/>
            <a:r>
              <a:rPr lang="sl-SI" dirty="0" smtClean="0"/>
              <a:t>Vse odgovore moraš vedeti....Narobe. Ni res.</a:t>
            </a:r>
            <a:r>
              <a:rPr lang="en-US" dirty="0"/>
              <a:t/>
            </a:r>
            <a:br>
              <a:rPr lang="en-US" dirty="0"/>
            </a:br>
            <a:endParaRPr lang="en-US" dirty="0"/>
          </a:p>
          <a:p>
            <a:pPr lvl="0"/>
            <a:r>
              <a:rPr lang="sl-SI" b="1" dirty="0" smtClean="0"/>
              <a:t>Kdo si in kaj želiš in iskanje vrednosti v tem kar si. S tem bomo gradili zdravo samozavest.</a:t>
            </a:r>
          </a:p>
          <a:p>
            <a:pPr lvl="1"/>
            <a:r>
              <a:rPr lang="en-US" dirty="0" smtClean="0"/>
              <a:t>Be </a:t>
            </a:r>
            <a:r>
              <a:rPr lang="en-US" dirty="0"/>
              <a:t>afraid of contact, be afraid of competition there is always someone who is better then </a:t>
            </a:r>
            <a:r>
              <a:rPr lang="en-US" dirty="0" smtClean="0"/>
              <a:t>you</a:t>
            </a:r>
            <a:r>
              <a:rPr lang="sl-SI" dirty="0" smtClean="0"/>
              <a:t>.</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23</a:t>
            </a:fld>
            <a:endParaRPr lang="en-US" dirty="0"/>
          </a:p>
        </p:txBody>
      </p:sp>
    </p:spTree>
    <p:extLst>
      <p:ext uri="{BB962C8B-B14F-4D97-AF65-F5344CB8AC3E}">
        <p14:creationId xmlns:p14="http://schemas.microsoft.com/office/powerpoint/2010/main" val="801023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Na kakšen način to doseči in moč povezovanja in sodelovanja</a:t>
            </a:r>
            <a:endParaRPr lang="en-US" dirty="0"/>
          </a:p>
        </p:txBody>
      </p:sp>
      <p:sp>
        <p:nvSpPr>
          <p:cNvPr id="3" name="Content Placeholder 2"/>
          <p:cNvSpPr>
            <a:spLocks noGrp="1"/>
          </p:cNvSpPr>
          <p:nvPr>
            <p:ph idx="1"/>
          </p:nvPr>
        </p:nvSpPr>
        <p:spPr>
          <a:xfrm>
            <a:off x="457200" y="1600199"/>
            <a:ext cx="8438606" cy="4438445"/>
          </a:xfrm>
        </p:spPr>
        <p:txBody>
          <a:bodyPr>
            <a:noAutofit/>
          </a:bodyPr>
          <a:lstStyle/>
          <a:p>
            <a:pPr marL="0" lvl="0" indent="0">
              <a:buNone/>
            </a:pPr>
            <a:r>
              <a:rPr lang="sl-SI" sz="2000" b="1" dirty="0" smtClean="0"/>
              <a:t>Vloga šol in vrtcev je v ustvarjanju okolja, kjer se te kompetence in lastnosti lahko razvijajo.</a:t>
            </a:r>
          </a:p>
          <a:p>
            <a:pPr marL="0" lvl="0" indent="0">
              <a:buNone/>
            </a:pPr>
            <a:r>
              <a:rPr lang="sl-SI" sz="2000" b="1" dirty="0" smtClean="0"/>
              <a:t> </a:t>
            </a:r>
          </a:p>
          <a:p>
            <a:pPr lvl="0">
              <a:buFontTx/>
              <a:buChar char="-"/>
            </a:pPr>
            <a:r>
              <a:rPr lang="sl-SI" sz="2000" dirty="0" smtClean="0"/>
              <a:t>Odpiranje vrat in povezovanje z gospodarstvom</a:t>
            </a:r>
          </a:p>
          <a:p>
            <a:pPr lvl="0">
              <a:buFontTx/>
              <a:buChar char="-"/>
            </a:pPr>
            <a:r>
              <a:rPr lang="sl-SI" sz="2000" dirty="0" smtClean="0"/>
              <a:t>Odprtost šol do sprememb, ki se odvijajo v svetu – razumevanje šišega okolja. – nujno potrebno sodelovanje in dialog. Povezovanje s institucijamo kot je CEED, Združenje Manager...</a:t>
            </a:r>
          </a:p>
          <a:p>
            <a:pPr lvl="0">
              <a:buFontTx/>
              <a:buChar char="-"/>
            </a:pPr>
            <a:r>
              <a:rPr lang="sl-SI" sz="2000" dirty="0" smtClean="0"/>
              <a:t>Pomoč mladim, da bolje razumejo kaj želijo, iskanje lastnih kompetenc.</a:t>
            </a:r>
          </a:p>
          <a:p>
            <a:pPr lvl="0">
              <a:buFontTx/>
              <a:buChar char="-"/>
            </a:pPr>
            <a:r>
              <a:rPr lang="sl-SI" sz="2000" dirty="0" smtClean="0"/>
              <a:t>Odnos do napak, do neuspeha, do perfektnosti.</a:t>
            </a:r>
          </a:p>
          <a:p>
            <a:pPr lvl="0">
              <a:buFontTx/>
              <a:buChar char="-"/>
            </a:pPr>
            <a:r>
              <a:rPr lang="sl-SI" sz="2000" dirty="0" smtClean="0"/>
              <a:t>Kaj pomeni biti uspešen.</a:t>
            </a:r>
          </a:p>
          <a:p>
            <a:pPr lvl="0">
              <a:buFontTx/>
              <a:buChar char="-"/>
            </a:pPr>
            <a:r>
              <a:rPr lang="sl-SI" sz="2000" dirty="0" smtClean="0"/>
              <a:t>Vključevanje vsebin v šole – komunikacijske veščine, šola za razmišljanje in uporaba le-teh metod pri pouku.</a:t>
            </a:r>
          </a:p>
          <a:p>
            <a:pPr lvl="0">
              <a:buFontTx/>
              <a:buChar char="-"/>
            </a:pPr>
            <a:r>
              <a:rPr lang="sl-SI" sz="2000" dirty="0" smtClean="0"/>
              <a:t>Novi načini pouka.</a:t>
            </a:r>
          </a:p>
          <a:p>
            <a:pPr lvl="0"/>
            <a:endParaRPr lang="en-US" sz="2000" dirty="0" smtClean="0"/>
          </a:p>
          <a:p>
            <a:pPr lvl="1"/>
            <a:endParaRPr lang="en-US" sz="16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24</a:t>
            </a:fld>
            <a:endParaRPr lang="en-US" dirty="0"/>
          </a:p>
        </p:txBody>
      </p:sp>
    </p:spTree>
    <p:extLst>
      <p:ext uri="{BB962C8B-B14F-4D97-AF65-F5344CB8AC3E}">
        <p14:creationId xmlns:p14="http://schemas.microsoft.com/office/powerpoint/2010/main" val="32692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Kako prispeva danes šolstvo?</a:t>
            </a:r>
            <a:endParaRPr lang="en-US" dirty="0"/>
          </a:p>
        </p:txBody>
      </p:sp>
      <p:sp>
        <p:nvSpPr>
          <p:cNvPr id="3" name="Content Placeholder 2"/>
          <p:cNvSpPr>
            <a:spLocks noGrp="1"/>
          </p:cNvSpPr>
          <p:nvPr>
            <p:ph idx="1"/>
          </p:nvPr>
        </p:nvSpPr>
        <p:spPr/>
        <p:txBody>
          <a:bodyPr/>
          <a:lstStyle/>
          <a:p>
            <a:pPr marL="0" lvl="0" indent="0" defTabSz="457200">
              <a:spcBef>
                <a:spcPct val="0"/>
              </a:spcBef>
              <a:buClrTx/>
              <a:buSzTx/>
              <a:buNone/>
              <a:defRPr/>
            </a:pPr>
            <a:endParaRPr lang="sl-SI" sz="2000" dirty="0" smtClean="0"/>
          </a:p>
          <a:p>
            <a:pPr marL="0" indent="0" defTabSz="457200">
              <a:spcBef>
                <a:spcPct val="0"/>
              </a:spcBef>
              <a:buClrTx/>
              <a:buSzTx/>
              <a:defRPr/>
            </a:pPr>
            <a:r>
              <a:rPr lang="sl-SI" dirty="0" smtClean="0"/>
              <a:t> Katere </a:t>
            </a:r>
            <a:r>
              <a:rPr lang="sl-SI" dirty="0" smtClean="0"/>
              <a:t>veščine </a:t>
            </a:r>
            <a:r>
              <a:rPr lang="sl-SI" dirty="0" smtClean="0"/>
              <a:t>danes učimo in spodbujamo? </a:t>
            </a:r>
            <a:endParaRPr lang="sl-SI" dirty="0" smtClean="0"/>
          </a:p>
          <a:p>
            <a:pPr marL="0" indent="0" defTabSz="457200">
              <a:spcBef>
                <a:spcPct val="0"/>
              </a:spcBef>
              <a:buClrTx/>
              <a:buSzTx/>
              <a:buNone/>
              <a:defRPr/>
            </a:pPr>
            <a:endParaRPr lang="sl-SI" dirty="0" smtClean="0"/>
          </a:p>
          <a:p>
            <a:pPr marL="0" indent="0" defTabSz="457200">
              <a:spcBef>
                <a:spcPct val="0"/>
              </a:spcBef>
              <a:buClrTx/>
              <a:buSzTx/>
              <a:buNone/>
              <a:defRPr/>
            </a:pPr>
            <a:endParaRPr lang="sl-SI" dirty="0" smtClean="0"/>
          </a:p>
          <a:p>
            <a:pPr marL="0" indent="0" defTabSz="457200">
              <a:spcBef>
                <a:spcPct val="0"/>
              </a:spcBef>
              <a:buClrTx/>
              <a:buSzTx/>
              <a:defRPr/>
            </a:pPr>
            <a:r>
              <a:rPr lang="sl-SI" dirty="0" smtClean="0"/>
              <a:t> Katere osebnostne lastnosti danes razvijamo?</a:t>
            </a:r>
          </a:p>
          <a:p>
            <a:pPr marL="0" indent="0" defTabSz="457200">
              <a:spcBef>
                <a:spcPct val="0"/>
              </a:spcBef>
              <a:buClrTx/>
              <a:buSzTx/>
              <a:buNone/>
              <a:defRPr/>
            </a:pPr>
            <a:endParaRPr lang="sl-SI" dirty="0" smtClean="0"/>
          </a:p>
          <a:p>
            <a:pPr marL="0" indent="0" defTabSz="457200">
              <a:spcBef>
                <a:spcPct val="0"/>
              </a:spcBef>
              <a:buClrTx/>
              <a:buSzTx/>
              <a:buNone/>
              <a:defRPr/>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25</a:t>
            </a:fld>
            <a:endParaRPr lang="en-US" dirty="0"/>
          </a:p>
        </p:txBody>
      </p:sp>
    </p:spTree>
    <p:extLst>
      <p:ext uri="{BB962C8B-B14F-4D97-AF65-F5344CB8AC3E}">
        <p14:creationId xmlns:p14="http://schemas.microsoft.com/office/powerpoint/2010/main" val="2555554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a:spcBef>
                <a:spcPct val="0"/>
              </a:spcBef>
              <a:buClrTx/>
              <a:buSzTx/>
              <a:buNone/>
              <a:defRPr/>
            </a:pPr>
            <a:endParaRPr lang="sl-SI" sz="2000"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26</a:t>
            </a:fld>
            <a:endParaRPr lang="en-US" dirty="0"/>
          </a:p>
        </p:txBody>
      </p:sp>
      <p:sp>
        <p:nvSpPr>
          <p:cNvPr id="5" name="Title 4"/>
          <p:cNvSpPr>
            <a:spLocks noGrp="1"/>
          </p:cNvSpPr>
          <p:nvPr>
            <p:ph type="title"/>
          </p:nvPr>
        </p:nvSpPr>
        <p:spPr>
          <a:xfrm>
            <a:off x="457200" y="2334986"/>
            <a:ext cx="8229600" cy="990600"/>
          </a:xfrm>
        </p:spPr>
        <p:txBody>
          <a:bodyPr>
            <a:normAutofit fontScale="90000"/>
          </a:bodyPr>
          <a:lstStyle/>
          <a:p>
            <a:pPr algn="ctr"/>
            <a:r>
              <a:rPr lang="sl-SI" dirty="0" smtClean="0"/>
              <a:t>Primer dobre prakse povezovanja šol in podjetnikov za pogovor in spodbujanje podjetnostih pri dijakih</a:t>
            </a:r>
            <a:br>
              <a:rPr lang="sl-SI" dirty="0" smtClean="0"/>
            </a:br>
            <a:r>
              <a:rPr lang="sl-SI" dirty="0" smtClean="0"/>
              <a:t>Projekt </a:t>
            </a:r>
            <a:r>
              <a:rPr lang="sl-SI" dirty="0" smtClean="0"/>
              <a:t>CENTRES</a:t>
            </a:r>
            <a:endParaRPr lang="en-US" dirty="0"/>
          </a:p>
        </p:txBody>
      </p:sp>
    </p:spTree>
    <p:extLst>
      <p:ext uri="{BB962C8B-B14F-4D97-AF65-F5344CB8AC3E}">
        <p14:creationId xmlns:p14="http://schemas.microsoft.com/office/powerpoint/2010/main" val="2555554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1"/>
            <a:ext cx="8686800" cy="473224"/>
          </a:xfrm>
        </p:spPr>
        <p:txBody>
          <a:bodyPr>
            <a:normAutofit fontScale="92500" lnSpcReduction="10000"/>
          </a:bodyPr>
          <a:lstStyle/>
          <a:p>
            <a:pPr>
              <a:buNone/>
            </a:pPr>
            <a:r>
              <a:rPr lang="en-US" sz="2800" b="1" dirty="0" smtClean="0">
                <a:latin typeface="Verdana" pitchFamily="34" charset="0"/>
                <a:ea typeface="Verdana" pitchFamily="34" charset="0"/>
                <a:cs typeface="Verdana" pitchFamily="34" charset="0"/>
              </a:rPr>
              <a:t>Pilot </a:t>
            </a:r>
            <a:r>
              <a:rPr lang="sl-SI" sz="2800" b="1" dirty="0" smtClean="0">
                <a:latin typeface="Verdana" pitchFamily="34" charset="0"/>
                <a:ea typeface="Verdana" pitchFamily="34" charset="0"/>
                <a:cs typeface="Verdana" pitchFamily="34" charset="0"/>
              </a:rPr>
              <a:t>Overview</a:t>
            </a:r>
            <a:endParaRPr lang="en-US" sz="2800" b="1" dirty="0" smtClean="0">
              <a:latin typeface="Verdana" pitchFamily="34" charset="0"/>
              <a:ea typeface="Verdana" pitchFamily="34" charset="0"/>
              <a:cs typeface="Verdana" pitchFamily="34" charset="0"/>
            </a:endParaRPr>
          </a:p>
          <a:p>
            <a:pPr>
              <a:buNone/>
            </a:pPr>
            <a:endParaRPr lang="en-US" dirty="0"/>
          </a:p>
        </p:txBody>
      </p:sp>
      <p:sp>
        <p:nvSpPr>
          <p:cNvPr id="4" name="TextBox 3"/>
          <p:cNvSpPr txBox="1"/>
          <p:nvPr/>
        </p:nvSpPr>
        <p:spPr>
          <a:xfrm>
            <a:off x="107504" y="1892146"/>
            <a:ext cx="5256584" cy="3908762"/>
          </a:xfrm>
          <a:prstGeom prst="rect">
            <a:avLst/>
          </a:prstGeom>
          <a:noFill/>
        </p:spPr>
        <p:txBody>
          <a:bodyPr wrap="square" rtlCol="0">
            <a:spAutoFit/>
          </a:bodyPr>
          <a:lstStyle/>
          <a:p>
            <a:r>
              <a:rPr lang="sl-SI" sz="1600" b="1" dirty="0" smtClean="0">
                <a:latin typeface="Verdana" pitchFamily="34" charset="0"/>
                <a:ea typeface="Verdana" pitchFamily="34" charset="0"/>
                <a:cs typeface="Verdana" pitchFamily="34" charset="0"/>
              </a:rPr>
              <a:t>Pilot activities in 3 schools:</a:t>
            </a:r>
            <a:endParaRPr lang="sl-SI" sz="1400" dirty="0" smtClean="0">
              <a:solidFill>
                <a:srgbClr val="000000"/>
              </a:solidFill>
              <a:latin typeface="Verdana" pitchFamily="34" charset="0"/>
              <a:ea typeface="Verdana" pitchFamily="34" charset="0"/>
              <a:cs typeface="Verdana" pitchFamily="34" charset="0"/>
            </a:endParaRPr>
          </a:p>
          <a:p>
            <a:pPr marL="432000" lvl="0"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Program for understanding entrepreneurship &amp; gaining entrepreneurial skills</a:t>
            </a:r>
          </a:p>
          <a:p>
            <a:pPr marL="432000"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Developed with entrepreneurs &amp; includes entrepreneurs as lecturers/mentors</a:t>
            </a:r>
          </a:p>
          <a:p>
            <a:pPr marL="432000" lvl="1"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Program within </a:t>
            </a:r>
            <a:r>
              <a:rPr lang="sl-SI" sz="1600" dirty="0">
                <a:solidFill>
                  <a:srgbClr val="000000"/>
                </a:solidFill>
                <a:latin typeface="Verdana" pitchFamily="34" charset="0"/>
                <a:ea typeface="Verdana" pitchFamily="34" charset="0"/>
                <a:cs typeface="Verdana" pitchFamily="34" charset="0"/>
              </a:rPr>
              <a:t>the curriculum </a:t>
            </a:r>
            <a:r>
              <a:rPr lang="sl-SI" sz="1600" dirty="0" smtClean="0">
                <a:solidFill>
                  <a:srgbClr val="000000"/>
                </a:solidFill>
                <a:latin typeface="Verdana" pitchFamily="34" charset="0"/>
                <a:ea typeface="Verdana" pitchFamily="34" charset="0"/>
                <a:cs typeface="Verdana" pitchFamily="34" charset="0"/>
              </a:rPr>
              <a:t>as-well as extra </a:t>
            </a:r>
            <a:r>
              <a:rPr lang="sl-SI" sz="1600" dirty="0">
                <a:solidFill>
                  <a:srgbClr val="000000"/>
                </a:solidFill>
                <a:latin typeface="Verdana" pitchFamily="34" charset="0"/>
                <a:ea typeface="Verdana" pitchFamily="34" charset="0"/>
                <a:cs typeface="Verdana" pitchFamily="34" charset="0"/>
              </a:rPr>
              <a:t>curriculum activity</a:t>
            </a:r>
          </a:p>
          <a:p>
            <a:pPr marL="432000"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Program included:</a:t>
            </a:r>
          </a:p>
          <a:p>
            <a:pPr marL="889200" lvl="1"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6-module (30 hours) workshops, </a:t>
            </a:r>
          </a:p>
          <a:p>
            <a:pPr marL="889200" lvl="1"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project work, </a:t>
            </a:r>
          </a:p>
          <a:p>
            <a:pPr marL="889200" lvl="1"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one-on-one mentorship, </a:t>
            </a:r>
          </a:p>
          <a:p>
            <a:pPr marL="889200" lvl="1"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company visit and </a:t>
            </a:r>
          </a:p>
          <a:p>
            <a:pPr marL="889200" lvl="1" indent="-324000">
              <a:spcAft>
                <a:spcPts val="600"/>
              </a:spcAft>
              <a:buSzPct val="45000"/>
              <a:buFont typeface="StarSymbol"/>
              <a:buChar char="●"/>
              <a:defRPr/>
            </a:pPr>
            <a:r>
              <a:rPr lang="sl-SI" sz="1600" dirty="0" smtClean="0">
                <a:solidFill>
                  <a:srgbClr val="000000"/>
                </a:solidFill>
                <a:latin typeface="Verdana" pitchFamily="34" charset="0"/>
                <a:ea typeface="Verdana" pitchFamily="34" charset="0"/>
                <a:cs typeface="Verdana" pitchFamily="34" charset="0"/>
              </a:rPr>
              <a:t>Networking event: My first Pitch</a:t>
            </a:r>
            <a:endParaRPr lang="sl-SI" sz="1400" dirty="0" smtClean="0">
              <a:latin typeface="Verdana" pitchFamily="34" charset="0"/>
              <a:ea typeface="Verdana" pitchFamily="34" charset="0"/>
              <a:cs typeface="Verdana" pitchFamily="34" charset="0"/>
            </a:endParaRPr>
          </a:p>
        </p:txBody>
      </p:sp>
      <p:grpSp>
        <p:nvGrpSpPr>
          <p:cNvPr id="5" name="Group 4"/>
          <p:cNvGrpSpPr/>
          <p:nvPr/>
        </p:nvGrpSpPr>
        <p:grpSpPr>
          <a:xfrm>
            <a:off x="5220072" y="1268760"/>
            <a:ext cx="3740200" cy="4248472"/>
            <a:chOff x="4427984" y="1268760"/>
            <a:chExt cx="4532288" cy="4608512"/>
          </a:xfrm>
        </p:grpSpPr>
        <p:pic>
          <p:nvPicPr>
            <p:cNvPr id="6" name="Picture 2" descr="C:\Users\Alenka\Documents\CEED\razpisi\british council-schools\sole\andrej mercia v soli.jpg"/>
            <p:cNvPicPr>
              <a:picLocks noChangeAspect="1" noChangeArrowheads="1"/>
            </p:cNvPicPr>
            <p:nvPr/>
          </p:nvPicPr>
          <p:blipFill>
            <a:blip r:embed="rId3"/>
            <a:srcRect/>
            <a:stretch>
              <a:fillRect/>
            </a:stretch>
          </p:blipFill>
          <p:spPr bwMode="auto">
            <a:xfrm>
              <a:off x="4427984" y="1268760"/>
              <a:ext cx="2228032" cy="2228032"/>
            </a:xfrm>
            <a:prstGeom prst="rect">
              <a:avLst/>
            </a:prstGeom>
            <a:noFill/>
            <a:ln>
              <a:solidFill>
                <a:schemeClr val="accent1"/>
              </a:solidFill>
            </a:ln>
            <a:effectLst>
              <a:outerShdw blurRad="50800" dist="38100" dir="2700000" algn="tl" rotWithShape="0">
                <a:prstClr val="black">
                  <a:alpha val="40000"/>
                </a:prstClr>
              </a:outerShdw>
            </a:effectLst>
          </p:spPr>
        </p:pic>
        <p:pic>
          <p:nvPicPr>
            <p:cNvPr id="7" name="Picture 6" descr="C:\Users\Alenka\AppData\Local\Temp\Rar$DIa0.793\2012-09-27 16.38.58.jpg"/>
            <p:cNvPicPr>
              <a:picLocks noChangeAspect="1" noChangeArrowheads="1"/>
            </p:cNvPicPr>
            <p:nvPr/>
          </p:nvPicPr>
          <p:blipFill>
            <a:blip r:embed="rId4"/>
            <a:srcRect/>
            <a:stretch>
              <a:fillRect/>
            </a:stretch>
          </p:blipFill>
          <p:spPr bwMode="auto">
            <a:xfrm>
              <a:off x="6656016" y="1268760"/>
              <a:ext cx="2304256" cy="1728192"/>
            </a:xfrm>
            <a:prstGeom prst="rect">
              <a:avLst/>
            </a:prstGeom>
            <a:noFill/>
            <a:ln>
              <a:solidFill>
                <a:schemeClr val="accent1"/>
              </a:solidFill>
            </a:ln>
            <a:effectLst>
              <a:outerShdw blurRad="50800" dist="38100" dir="2700000" algn="tl" rotWithShape="0">
                <a:prstClr val="black">
                  <a:alpha val="40000"/>
                </a:prstClr>
              </a:outerShdw>
            </a:effectLst>
          </p:spPr>
        </p:pic>
        <p:pic>
          <p:nvPicPr>
            <p:cNvPr id="8" name="Picture 7" descr="C:\Users\Alenka\Documents\CEED\razpisi\british council-schools\sole\IMG_1138.JPG"/>
            <p:cNvPicPr>
              <a:picLocks noChangeAspect="1" noChangeArrowheads="1"/>
            </p:cNvPicPr>
            <p:nvPr/>
          </p:nvPicPr>
          <p:blipFill>
            <a:blip r:embed="rId5"/>
            <a:srcRect/>
            <a:stretch>
              <a:fillRect/>
            </a:stretch>
          </p:blipFill>
          <p:spPr bwMode="auto">
            <a:xfrm>
              <a:off x="6656016" y="2996952"/>
              <a:ext cx="2304256" cy="1728192"/>
            </a:xfrm>
            <a:prstGeom prst="rect">
              <a:avLst/>
            </a:prstGeom>
            <a:noFill/>
            <a:ln>
              <a:solidFill>
                <a:schemeClr val="accent1"/>
              </a:solidFill>
            </a:ln>
            <a:effectLst>
              <a:outerShdw blurRad="50800" dist="38100" dir="2700000" algn="tl" rotWithShape="0">
                <a:prstClr val="black">
                  <a:alpha val="40000"/>
                </a:prstClr>
              </a:outerShdw>
            </a:effectLst>
          </p:spPr>
        </p:pic>
        <p:pic>
          <p:nvPicPr>
            <p:cNvPr id="9" name="Picture 8" descr="C:\Users\Alenka\Documents\CEED\razpisi\british council-schools\sole\IMG_1134.JPG"/>
            <p:cNvPicPr>
              <a:picLocks noChangeAspect="1" noChangeArrowheads="1"/>
            </p:cNvPicPr>
            <p:nvPr/>
          </p:nvPicPr>
          <p:blipFill>
            <a:blip r:embed="rId6"/>
            <a:srcRect/>
            <a:stretch>
              <a:fillRect/>
            </a:stretch>
          </p:blipFill>
          <p:spPr bwMode="auto">
            <a:xfrm>
              <a:off x="4427984" y="3496791"/>
              <a:ext cx="2228032" cy="2380481"/>
            </a:xfrm>
            <a:prstGeom prst="rect">
              <a:avLst/>
            </a:prstGeom>
            <a:noFill/>
            <a:ln>
              <a:solidFill>
                <a:schemeClr val="accent1"/>
              </a:solidFill>
            </a:ln>
            <a:effectLst>
              <a:outerShdw blurRad="50800" dist="38100" dir="2700000" algn="tl" rotWithShape="0">
                <a:prstClr val="black">
                  <a:alpha val="40000"/>
                </a:prstClr>
              </a:outerShdw>
            </a:effectLst>
          </p:spPr>
        </p:pic>
        <p:pic>
          <p:nvPicPr>
            <p:cNvPr id="10" name="Picture 9" descr="C:\Users\Alenka\AppData\Local\Temp\Rar$DIa0.931\2012-09-27 16.01.39.jpg"/>
            <p:cNvPicPr>
              <a:picLocks noChangeAspect="1" noChangeArrowheads="1"/>
            </p:cNvPicPr>
            <p:nvPr/>
          </p:nvPicPr>
          <p:blipFill>
            <a:blip r:embed="rId7"/>
            <a:srcRect/>
            <a:stretch>
              <a:fillRect/>
            </a:stretch>
          </p:blipFill>
          <p:spPr bwMode="auto">
            <a:xfrm>
              <a:off x="6656016" y="4725144"/>
              <a:ext cx="2304256" cy="1152128"/>
            </a:xfrm>
            <a:prstGeom prst="rect">
              <a:avLst/>
            </a:prstGeom>
            <a:noFill/>
            <a:ln>
              <a:solidFill>
                <a:schemeClr val="accent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101984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sl-SI" dirty="0" smtClean="0"/>
          </a:p>
          <a:p>
            <a:pPr>
              <a:buNone/>
            </a:pPr>
            <a:endParaRPr lang="en-US" sz="1600" dirty="0"/>
          </a:p>
        </p:txBody>
      </p:sp>
      <p:sp>
        <p:nvSpPr>
          <p:cNvPr id="5" name="TextBox 4"/>
          <p:cNvSpPr txBox="1"/>
          <p:nvPr/>
        </p:nvSpPr>
        <p:spPr>
          <a:xfrm>
            <a:off x="395537" y="1052736"/>
            <a:ext cx="6336703" cy="5047536"/>
          </a:xfrm>
          <a:prstGeom prst="rect">
            <a:avLst/>
          </a:prstGeom>
          <a:noFill/>
        </p:spPr>
        <p:txBody>
          <a:bodyPr wrap="square" rtlCol="0">
            <a:spAutoFit/>
          </a:bodyPr>
          <a:lstStyle/>
          <a:p>
            <a:pPr hangingPunct="0"/>
            <a:r>
              <a:rPr lang="sl-SI" sz="2400" b="1" dirty="0" smtClean="0">
                <a:latin typeface="Verdana" pitchFamily="34" charset="0"/>
                <a:ea typeface="Verdana" pitchFamily="34" charset="0"/>
                <a:cs typeface="Verdana" pitchFamily="34" charset="0"/>
              </a:rPr>
              <a:t>Impact on pupils in pilot activity</a:t>
            </a:r>
          </a:p>
          <a:p>
            <a:pPr hangingPunct="0"/>
            <a:endParaRPr lang="sl-SI" sz="2000" dirty="0" smtClean="0">
              <a:latin typeface="Verdana" pitchFamily="34" charset="0"/>
              <a:ea typeface="Verdana" pitchFamily="34" charset="0"/>
              <a:cs typeface="Verdana" pitchFamily="34" charset="0"/>
            </a:endParaRPr>
          </a:p>
          <a:p>
            <a:pPr lvl="0" hangingPunct="0">
              <a:buFont typeface="Arial" pitchFamily="34" charset="0"/>
              <a:buChar char="•"/>
            </a:pPr>
            <a:r>
              <a:rPr lang="sl-SI" b="1" dirty="0" smtClean="0">
                <a:latin typeface="Verdana" pitchFamily="34" charset="0"/>
                <a:ea typeface="Verdana" pitchFamily="34" charset="0"/>
                <a:cs typeface="Verdana" pitchFamily="34" charset="0"/>
              </a:rPr>
              <a:t> </a:t>
            </a:r>
            <a:r>
              <a:rPr lang="sl-SI" sz="1400" b="1" dirty="0" smtClean="0">
                <a:latin typeface="Verdana" pitchFamily="34" charset="0"/>
                <a:ea typeface="Verdana" pitchFamily="34" charset="0"/>
                <a:cs typeface="Verdana" pitchFamily="34" charset="0"/>
              </a:rPr>
              <a:t>Awareness: </a:t>
            </a:r>
            <a:r>
              <a:rPr lang="sl-SI" sz="1400" dirty="0" smtClean="0">
                <a:latin typeface="Verdana" pitchFamily="34" charset="0"/>
                <a:ea typeface="Verdana" pitchFamily="34" charset="0"/>
                <a:cs typeface="Verdana" pitchFamily="34" charset="0"/>
              </a:rPr>
              <a:t>What is enterpreneurship &amp; who is an enterpreneur</a:t>
            </a:r>
          </a:p>
          <a:p>
            <a:pPr lvl="0" hangingPunct="0">
              <a:buFont typeface="Arial" pitchFamily="34" charset="0"/>
              <a:buChar char="•"/>
            </a:pPr>
            <a:r>
              <a:rPr lang="sl-SI" sz="1400" dirty="0">
                <a:latin typeface="Verdana" pitchFamily="34" charset="0"/>
                <a:ea typeface="Verdana" pitchFamily="34" charset="0"/>
                <a:cs typeface="Verdana" pitchFamily="34" charset="0"/>
              </a:rPr>
              <a:t> </a:t>
            </a:r>
            <a:r>
              <a:rPr lang="sl-SI" sz="1400" b="1" dirty="0" smtClean="0">
                <a:latin typeface="Verdana" pitchFamily="34" charset="0"/>
                <a:ea typeface="Verdana" pitchFamily="34" charset="0"/>
                <a:cs typeface="Verdana" pitchFamily="34" charset="0"/>
              </a:rPr>
              <a:t>Change </a:t>
            </a:r>
            <a:r>
              <a:rPr lang="sl-SI" sz="1400" b="1" dirty="0">
                <a:latin typeface="Verdana" pitchFamily="34" charset="0"/>
                <a:ea typeface="Verdana" pitchFamily="34" charset="0"/>
                <a:cs typeface="Verdana" pitchFamily="34" charset="0"/>
              </a:rPr>
              <a:t>of attitudes</a:t>
            </a:r>
          </a:p>
          <a:p>
            <a:pPr marL="432000" indent="-324000">
              <a:spcAft>
                <a:spcPts val="600"/>
              </a:spcAft>
              <a:buSzPct val="45000"/>
              <a:buFont typeface="Arial" pitchFamily="34" charset="0"/>
              <a:buChar char="•"/>
              <a:defRPr/>
            </a:pPr>
            <a:r>
              <a:rPr lang="sl-SI" sz="1400" dirty="0" smtClean="0">
                <a:solidFill>
                  <a:srgbClr val="000000"/>
                </a:solidFill>
                <a:latin typeface="Verdana" pitchFamily="34" charset="0"/>
                <a:ea typeface="Verdana" pitchFamily="34" charset="0"/>
                <a:cs typeface="Verdana" pitchFamily="34" charset="0"/>
              </a:rPr>
              <a:t>Raise of </a:t>
            </a:r>
            <a:r>
              <a:rPr lang="en-GB" sz="1400" dirty="0" smtClean="0">
                <a:solidFill>
                  <a:srgbClr val="000000"/>
                </a:solidFill>
                <a:latin typeface="Verdana" pitchFamily="34" charset="0"/>
                <a:ea typeface="Verdana" pitchFamily="34" charset="0"/>
                <a:cs typeface="Verdana" pitchFamily="34" charset="0"/>
              </a:rPr>
              <a:t>self-</a:t>
            </a:r>
            <a:r>
              <a:rPr lang="en-GB" sz="1400" dirty="0" err="1" smtClean="0">
                <a:solidFill>
                  <a:srgbClr val="000000"/>
                </a:solidFill>
                <a:latin typeface="Verdana" pitchFamily="34" charset="0"/>
                <a:ea typeface="Verdana" pitchFamily="34" charset="0"/>
                <a:cs typeface="Verdana" pitchFamily="34" charset="0"/>
              </a:rPr>
              <a:t>confiden</a:t>
            </a:r>
            <a:r>
              <a:rPr lang="sl-SI" sz="1400" dirty="0" smtClean="0">
                <a:solidFill>
                  <a:srgbClr val="000000"/>
                </a:solidFill>
                <a:latin typeface="Verdana" pitchFamily="34" charset="0"/>
                <a:ea typeface="Verdana" pitchFamily="34" charset="0"/>
                <a:cs typeface="Verdana" pitchFamily="34" charset="0"/>
              </a:rPr>
              <a:t>ce &amp; </a:t>
            </a:r>
            <a:r>
              <a:rPr lang="en-GB" sz="1400" dirty="0" smtClean="0">
                <a:solidFill>
                  <a:srgbClr val="000000"/>
                </a:solidFill>
                <a:latin typeface="Verdana" pitchFamily="34" charset="0"/>
                <a:ea typeface="Verdana" pitchFamily="34" charset="0"/>
                <a:cs typeface="Verdana" pitchFamily="34" charset="0"/>
              </a:rPr>
              <a:t>courage,</a:t>
            </a:r>
            <a:endParaRPr lang="sl-SI" sz="1400" dirty="0">
              <a:solidFill>
                <a:srgbClr val="000000"/>
              </a:solidFill>
              <a:latin typeface="Verdana" pitchFamily="34" charset="0"/>
              <a:ea typeface="Verdana" pitchFamily="34" charset="0"/>
              <a:cs typeface="Verdana" pitchFamily="34" charset="0"/>
            </a:endParaRPr>
          </a:p>
          <a:p>
            <a:pPr marL="432000" indent="-324000">
              <a:spcAft>
                <a:spcPts val="600"/>
              </a:spcAft>
              <a:buSzPct val="45000"/>
              <a:buFont typeface="Arial" pitchFamily="34" charset="0"/>
              <a:buChar char="•"/>
              <a:defRPr/>
            </a:pPr>
            <a:r>
              <a:rPr lang="sl-SI" sz="1400" dirty="0">
                <a:solidFill>
                  <a:srgbClr val="000000"/>
                </a:solidFill>
                <a:latin typeface="Verdana" pitchFamily="34" charset="0"/>
                <a:ea typeface="Verdana" pitchFamily="34" charset="0"/>
                <a:cs typeface="Verdana" pitchFamily="34" charset="0"/>
              </a:rPr>
              <a:t>T</a:t>
            </a:r>
            <a:r>
              <a:rPr lang="en-GB" sz="1400" dirty="0" err="1" smtClean="0">
                <a:solidFill>
                  <a:srgbClr val="000000"/>
                </a:solidFill>
                <a:latin typeface="Verdana" pitchFamily="34" charset="0"/>
                <a:ea typeface="Verdana" pitchFamily="34" charset="0"/>
                <a:cs typeface="Verdana" pitchFamily="34" charset="0"/>
              </a:rPr>
              <a:t>hinking</a:t>
            </a:r>
            <a:r>
              <a:rPr lang="en-GB" sz="1400" dirty="0" smtClean="0">
                <a:solidFill>
                  <a:srgbClr val="000000"/>
                </a:solidFill>
                <a:latin typeface="Verdana" pitchFamily="34" charset="0"/>
                <a:ea typeface="Verdana" pitchFamily="34" charset="0"/>
                <a:cs typeface="Verdana" pitchFamily="34" charset="0"/>
              </a:rPr>
              <a:t> out of the box</a:t>
            </a:r>
            <a:r>
              <a:rPr lang="sl-SI" sz="1400" dirty="0" smtClean="0">
                <a:solidFill>
                  <a:srgbClr val="000000"/>
                </a:solidFill>
                <a:latin typeface="Verdana" pitchFamily="34" charset="0"/>
                <a:ea typeface="Verdana" pitchFamily="34" charset="0"/>
                <a:cs typeface="Verdana" pitchFamily="34" charset="0"/>
              </a:rPr>
              <a:t>, </a:t>
            </a:r>
          </a:p>
          <a:p>
            <a:pPr marL="432000" indent="-324000">
              <a:spcAft>
                <a:spcPts val="600"/>
              </a:spcAft>
              <a:buSzPct val="45000"/>
              <a:buFont typeface="Arial" pitchFamily="34" charset="0"/>
              <a:buChar char="•"/>
              <a:defRPr/>
            </a:pPr>
            <a:r>
              <a:rPr lang="sl-SI" sz="1400" dirty="0" smtClean="0">
                <a:solidFill>
                  <a:srgbClr val="000000"/>
                </a:solidFill>
                <a:latin typeface="Verdana" pitchFamily="34" charset="0"/>
                <a:ea typeface="Verdana" pitchFamily="34" charset="0"/>
                <a:cs typeface="Verdana" pitchFamily="34" charset="0"/>
              </a:rPr>
              <a:t>Importance of f</a:t>
            </a:r>
            <a:r>
              <a:rPr lang="en-GB" sz="1400" dirty="0" err="1" smtClean="0">
                <a:solidFill>
                  <a:srgbClr val="000000"/>
                </a:solidFill>
                <a:latin typeface="Verdana" pitchFamily="34" charset="0"/>
                <a:ea typeface="Verdana" pitchFamily="34" charset="0"/>
                <a:cs typeface="Verdana" pitchFamily="34" charset="0"/>
              </a:rPr>
              <a:t>ollowing</a:t>
            </a:r>
            <a:r>
              <a:rPr lang="en-GB" sz="1400" dirty="0" smtClean="0">
                <a:solidFill>
                  <a:srgbClr val="000000"/>
                </a:solidFill>
                <a:latin typeface="Verdana" pitchFamily="34" charset="0"/>
                <a:ea typeface="Verdana" pitchFamily="34" charset="0"/>
                <a:cs typeface="Verdana" pitchFamily="34" charset="0"/>
              </a:rPr>
              <a:t> ones dreams</a:t>
            </a:r>
            <a:r>
              <a:rPr lang="sl-SI" sz="1400" dirty="0">
                <a:solidFill>
                  <a:srgbClr val="000000"/>
                </a:solidFill>
                <a:latin typeface="Verdana" pitchFamily="34" charset="0"/>
                <a:ea typeface="Verdana" pitchFamily="34" charset="0"/>
                <a:cs typeface="Verdana" pitchFamily="34" charset="0"/>
              </a:rPr>
              <a:t> </a:t>
            </a:r>
            <a:r>
              <a:rPr lang="sl-SI" sz="1400" dirty="0" smtClean="0">
                <a:solidFill>
                  <a:srgbClr val="000000"/>
                </a:solidFill>
                <a:latin typeface="Verdana" pitchFamily="34" charset="0"/>
                <a:ea typeface="Verdana" pitchFamily="34" charset="0"/>
                <a:cs typeface="Verdana" pitchFamily="34" charset="0"/>
              </a:rPr>
              <a:t>&amp; setting goals</a:t>
            </a:r>
          </a:p>
          <a:p>
            <a:pPr marL="432000" indent="-324000">
              <a:spcAft>
                <a:spcPts val="600"/>
              </a:spcAft>
              <a:buSzPct val="45000"/>
              <a:buFont typeface="Arial" pitchFamily="34" charset="0"/>
              <a:buChar char="•"/>
              <a:defRPr/>
            </a:pPr>
            <a:r>
              <a:rPr lang="sl-SI" sz="1400" dirty="0" smtClean="0">
                <a:solidFill>
                  <a:srgbClr val="000000"/>
                </a:solidFill>
                <a:latin typeface="Verdana" pitchFamily="34" charset="0"/>
                <a:ea typeface="Verdana" pitchFamily="34" charset="0"/>
                <a:cs typeface="Verdana" pitchFamily="34" charset="0"/>
              </a:rPr>
              <a:t>Importance of hard work for success</a:t>
            </a:r>
          </a:p>
          <a:p>
            <a:pPr marL="432000" indent="-324000">
              <a:spcAft>
                <a:spcPts val="600"/>
              </a:spcAft>
              <a:buSzPct val="45000"/>
              <a:buFont typeface="Arial" pitchFamily="34" charset="0"/>
              <a:buChar char="•"/>
              <a:defRPr/>
            </a:pPr>
            <a:r>
              <a:rPr lang="sl-SI" sz="1400" dirty="0" smtClean="0">
                <a:solidFill>
                  <a:srgbClr val="000000"/>
                </a:solidFill>
                <a:latin typeface="Verdana" pitchFamily="34" charset="0"/>
                <a:ea typeface="Verdana" pitchFamily="34" charset="0"/>
                <a:cs typeface="Verdana" pitchFamily="34" charset="0"/>
              </a:rPr>
              <a:t>New attitude towards failure</a:t>
            </a:r>
            <a:br>
              <a:rPr lang="sl-SI" sz="1400" dirty="0" smtClean="0">
                <a:solidFill>
                  <a:srgbClr val="000000"/>
                </a:solidFill>
                <a:latin typeface="Verdana" pitchFamily="34" charset="0"/>
                <a:ea typeface="Verdana" pitchFamily="34" charset="0"/>
                <a:cs typeface="Verdana" pitchFamily="34" charset="0"/>
              </a:rPr>
            </a:br>
            <a:endParaRPr lang="sl-SI" sz="1400" dirty="0" smtClean="0">
              <a:latin typeface="Verdana" pitchFamily="34" charset="0"/>
              <a:ea typeface="Verdana" pitchFamily="34" charset="0"/>
              <a:cs typeface="Verdana" pitchFamily="34" charset="0"/>
            </a:endParaRPr>
          </a:p>
          <a:p>
            <a:pPr lvl="0" hangingPunct="0">
              <a:buFont typeface="Arial" pitchFamily="34" charset="0"/>
              <a:buChar char="•"/>
            </a:pPr>
            <a:r>
              <a:rPr lang="sl-SI" sz="1400" dirty="0" smtClean="0">
                <a:latin typeface="Verdana" pitchFamily="34" charset="0"/>
                <a:ea typeface="Verdana" pitchFamily="34" charset="0"/>
                <a:cs typeface="Verdana" pitchFamily="34" charset="0"/>
              </a:rPr>
              <a:t> </a:t>
            </a:r>
            <a:r>
              <a:rPr lang="sl-SI" sz="1400" b="1" dirty="0" smtClean="0">
                <a:latin typeface="Verdana" pitchFamily="34" charset="0"/>
                <a:ea typeface="Verdana" pitchFamily="34" charset="0"/>
                <a:cs typeface="Verdana" pitchFamily="34" charset="0"/>
              </a:rPr>
              <a:t>Gained s</a:t>
            </a:r>
            <a:r>
              <a:rPr lang="en-GB" sz="1400" b="1" dirty="0" smtClean="0">
                <a:latin typeface="Verdana" pitchFamily="34" charset="0"/>
                <a:ea typeface="Verdana" pitchFamily="34" charset="0"/>
                <a:cs typeface="Verdana" pitchFamily="34" charset="0"/>
              </a:rPr>
              <a:t>kills</a:t>
            </a:r>
            <a:r>
              <a:rPr lang="sl-SI" sz="1400" b="1" dirty="0" smtClean="0">
                <a:latin typeface="Verdana" pitchFamily="34" charset="0"/>
                <a:ea typeface="Verdana" pitchFamily="34" charset="0"/>
                <a:cs typeface="Verdana" pitchFamily="34" charset="0"/>
              </a:rPr>
              <a:t> &amp; knowledge:</a:t>
            </a:r>
            <a:endParaRPr lang="sl-SI" sz="1400" b="1" dirty="0" smtClean="0">
              <a:solidFill>
                <a:srgbClr val="000000"/>
              </a:solidFill>
              <a:latin typeface="Verdana" pitchFamily="34" charset="0"/>
              <a:ea typeface="Verdana" pitchFamily="34" charset="0"/>
              <a:cs typeface="Verdana" pitchFamily="34" charset="0"/>
            </a:endParaRPr>
          </a:p>
          <a:p>
            <a:pPr marL="432000" indent="-324000">
              <a:spcAft>
                <a:spcPts val="600"/>
              </a:spcAft>
              <a:buSzPct val="45000"/>
              <a:buFont typeface="Arial" pitchFamily="34" charset="0"/>
              <a:buChar char="•"/>
              <a:defRPr/>
            </a:pPr>
            <a:r>
              <a:rPr lang="sl-SI" sz="1400" dirty="0">
                <a:solidFill>
                  <a:srgbClr val="000000"/>
                </a:solidFill>
                <a:latin typeface="Verdana" pitchFamily="34" charset="0"/>
                <a:ea typeface="Verdana" pitchFamily="34" charset="0"/>
                <a:cs typeface="Verdana" pitchFamily="34" charset="0"/>
              </a:rPr>
              <a:t>C</a:t>
            </a:r>
            <a:r>
              <a:rPr lang="en-GB" sz="1400" dirty="0" err="1">
                <a:solidFill>
                  <a:srgbClr val="000000"/>
                </a:solidFill>
                <a:latin typeface="Verdana" pitchFamily="34" charset="0"/>
                <a:ea typeface="Verdana" pitchFamily="34" charset="0"/>
                <a:cs typeface="Verdana" pitchFamily="34" charset="0"/>
              </a:rPr>
              <a:t>ommunication</a:t>
            </a:r>
            <a:r>
              <a:rPr lang="en-GB" sz="1400" dirty="0">
                <a:solidFill>
                  <a:srgbClr val="000000"/>
                </a:solidFill>
                <a:latin typeface="Verdana" pitchFamily="34" charset="0"/>
                <a:ea typeface="Verdana" pitchFamily="34" charset="0"/>
                <a:cs typeface="Verdana" pitchFamily="34" charset="0"/>
              </a:rPr>
              <a:t> </a:t>
            </a:r>
            <a:r>
              <a:rPr lang="sl-SI" sz="1400" dirty="0">
                <a:solidFill>
                  <a:srgbClr val="000000"/>
                </a:solidFill>
                <a:latin typeface="Verdana" pitchFamily="34" charset="0"/>
                <a:ea typeface="Verdana" pitchFamily="34" charset="0"/>
                <a:cs typeface="Verdana" pitchFamily="34" charset="0"/>
              </a:rPr>
              <a:t>&amp; P</a:t>
            </a:r>
            <a:r>
              <a:rPr lang="en-GB" sz="1400" dirty="0" err="1">
                <a:solidFill>
                  <a:srgbClr val="000000"/>
                </a:solidFill>
                <a:latin typeface="Verdana" pitchFamily="34" charset="0"/>
                <a:ea typeface="Verdana" pitchFamily="34" charset="0"/>
                <a:cs typeface="Verdana" pitchFamily="34" charset="0"/>
              </a:rPr>
              <a:t>resentation</a:t>
            </a:r>
            <a:r>
              <a:rPr lang="en-GB" sz="1400" dirty="0">
                <a:solidFill>
                  <a:srgbClr val="000000"/>
                </a:solidFill>
                <a:latin typeface="Verdana" pitchFamily="34" charset="0"/>
                <a:ea typeface="Verdana" pitchFamily="34" charset="0"/>
                <a:cs typeface="Verdana" pitchFamily="34" charset="0"/>
              </a:rPr>
              <a:t> skills </a:t>
            </a:r>
            <a:endParaRPr lang="sl-SI" sz="1400" dirty="0" smtClean="0">
              <a:solidFill>
                <a:srgbClr val="000000"/>
              </a:solidFill>
              <a:latin typeface="Verdana" pitchFamily="34" charset="0"/>
              <a:ea typeface="Verdana" pitchFamily="34" charset="0"/>
              <a:cs typeface="Verdana" pitchFamily="34" charset="0"/>
            </a:endParaRPr>
          </a:p>
          <a:p>
            <a:pPr marL="432000" indent="-324000">
              <a:spcAft>
                <a:spcPts val="600"/>
              </a:spcAft>
              <a:buSzPct val="45000"/>
              <a:buFont typeface="Arial" pitchFamily="34" charset="0"/>
              <a:buChar char="•"/>
              <a:defRPr/>
            </a:pPr>
            <a:r>
              <a:rPr lang="sl-SI" sz="1400" dirty="0" smtClean="0">
                <a:solidFill>
                  <a:srgbClr val="000000"/>
                </a:solidFill>
                <a:latin typeface="Verdana" pitchFamily="34" charset="0"/>
                <a:ea typeface="Verdana" pitchFamily="34" charset="0"/>
                <a:cs typeface="Verdana" pitchFamily="34" charset="0"/>
              </a:rPr>
              <a:t>I</a:t>
            </a:r>
            <a:r>
              <a:rPr lang="en-GB" sz="1400" dirty="0" err="1" smtClean="0">
                <a:solidFill>
                  <a:srgbClr val="000000"/>
                </a:solidFill>
                <a:latin typeface="Verdana" pitchFamily="34" charset="0"/>
                <a:ea typeface="Verdana" pitchFamily="34" charset="0"/>
                <a:cs typeface="Verdana" pitchFamily="34" charset="0"/>
              </a:rPr>
              <a:t>dea</a:t>
            </a:r>
            <a:r>
              <a:rPr lang="sl-SI" sz="1400" dirty="0" smtClean="0">
                <a:solidFill>
                  <a:srgbClr val="000000"/>
                </a:solidFill>
                <a:latin typeface="Verdana" pitchFamily="34" charset="0"/>
                <a:ea typeface="Verdana" pitchFamily="34" charset="0"/>
                <a:cs typeface="Verdana" pitchFamily="34" charset="0"/>
              </a:rPr>
              <a:t> generation &amp; Product development</a:t>
            </a:r>
            <a:r>
              <a:rPr lang="en-GB" sz="1400" dirty="0" smtClean="0">
                <a:solidFill>
                  <a:srgbClr val="000000"/>
                </a:solidFill>
                <a:latin typeface="Verdana" pitchFamily="34" charset="0"/>
                <a:ea typeface="Verdana" pitchFamily="34" charset="0"/>
                <a:cs typeface="Verdana" pitchFamily="34" charset="0"/>
              </a:rPr>
              <a:t>, </a:t>
            </a:r>
            <a:endParaRPr lang="sl-SI" sz="1400" dirty="0" smtClean="0">
              <a:solidFill>
                <a:srgbClr val="000000"/>
              </a:solidFill>
              <a:latin typeface="Verdana" pitchFamily="34" charset="0"/>
              <a:ea typeface="Verdana" pitchFamily="34" charset="0"/>
              <a:cs typeface="Verdana" pitchFamily="34" charset="0"/>
            </a:endParaRPr>
          </a:p>
          <a:p>
            <a:pPr marL="432000" indent="-324000">
              <a:spcAft>
                <a:spcPts val="600"/>
              </a:spcAft>
              <a:buSzPct val="45000"/>
              <a:buFont typeface="Arial" pitchFamily="34" charset="0"/>
              <a:buChar char="•"/>
              <a:defRPr/>
            </a:pPr>
            <a:r>
              <a:rPr lang="sl-SI" sz="1400" dirty="0" smtClean="0">
                <a:solidFill>
                  <a:srgbClr val="000000"/>
                </a:solidFill>
                <a:latin typeface="Verdana" pitchFamily="34" charset="0"/>
                <a:ea typeface="Verdana" pitchFamily="34" charset="0"/>
                <a:cs typeface="Verdana" pitchFamily="34" charset="0"/>
              </a:rPr>
              <a:t>Problem solving</a:t>
            </a:r>
          </a:p>
          <a:p>
            <a:pPr marL="432000" indent="-324000">
              <a:spcAft>
                <a:spcPts val="600"/>
              </a:spcAft>
              <a:buSzPct val="45000"/>
              <a:buFont typeface="Arial" pitchFamily="34" charset="0"/>
              <a:buChar char="•"/>
              <a:defRPr/>
            </a:pPr>
            <a:r>
              <a:rPr lang="sl-SI" sz="1400" dirty="0">
                <a:solidFill>
                  <a:srgbClr val="000000"/>
                </a:solidFill>
                <a:latin typeface="Verdana" pitchFamily="34" charset="0"/>
                <a:ea typeface="Verdana" pitchFamily="34" charset="0"/>
                <a:cs typeface="Verdana" pitchFamily="34" charset="0"/>
              </a:rPr>
              <a:t>B</a:t>
            </a:r>
            <a:r>
              <a:rPr lang="en-GB" sz="1400" dirty="0" err="1" smtClean="0">
                <a:solidFill>
                  <a:srgbClr val="000000"/>
                </a:solidFill>
                <a:latin typeface="Verdana" pitchFamily="34" charset="0"/>
                <a:ea typeface="Verdana" pitchFamily="34" charset="0"/>
                <a:cs typeface="Verdana" pitchFamily="34" charset="0"/>
              </a:rPr>
              <a:t>usiness</a:t>
            </a:r>
            <a:r>
              <a:rPr lang="en-GB" sz="1400" dirty="0" smtClean="0">
                <a:solidFill>
                  <a:srgbClr val="000000"/>
                </a:solidFill>
                <a:latin typeface="Verdana" pitchFamily="34" charset="0"/>
                <a:ea typeface="Verdana" pitchFamily="34" charset="0"/>
                <a:cs typeface="Verdana" pitchFamily="34" charset="0"/>
              </a:rPr>
              <a:t> model canvas,</a:t>
            </a:r>
            <a:endParaRPr lang="sl-SI" sz="1400" dirty="0" smtClean="0">
              <a:solidFill>
                <a:srgbClr val="000000"/>
              </a:solidFill>
              <a:latin typeface="Verdana" pitchFamily="34" charset="0"/>
              <a:ea typeface="Verdana" pitchFamily="34" charset="0"/>
              <a:cs typeface="Verdana" pitchFamily="34" charset="0"/>
            </a:endParaRPr>
          </a:p>
          <a:p>
            <a:pPr marL="432000" indent="-324000">
              <a:spcAft>
                <a:spcPts val="600"/>
              </a:spcAft>
              <a:buSzPct val="45000"/>
              <a:buFont typeface="Arial" pitchFamily="34" charset="0"/>
              <a:buChar char="•"/>
              <a:defRPr/>
            </a:pPr>
            <a:r>
              <a:rPr lang="sl-SI" sz="1400" dirty="0" smtClean="0">
                <a:solidFill>
                  <a:srgbClr val="000000"/>
                </a:solidFill>
                <a:latin typeface="Verdana" pitchFamily="34" charset="0"/>
                <a:ea typeface="Verdana" pitchFamily="34" charset="0"/>
                <a:cs typeface="Verdana" pitchFamily="34" charset="0"/>
              </a:rPr>
              <a:t>Project planning</a:t>
            </a:r>
            <a:r>
              <a:rPr lang="en-GB" sz="1400" dirty="0" smtClean="0">
                <a:solidFill>
                  <a:srgbClr val="000000"/>
                </a:solidFill>
                <a:latin typeface="Verdana" pitchFamily="34" charset="0"/>
                <a:ea typeface="Verdana" pitchFamily="34" charset="0"/>
                <a:cs typeface="Verdana" pitchFamily="34" charset="0"/>
              </a:rPr>
              <a:t> </a:t>
            </a:r>
            <a:r>
              <a:rPr lang="sl-SI" sz="1400" dirty="0" smtClean="0">
                <a:solidFill>
                  <a:srgbClr val="000000"/>
                </a:solidFill>
                <a:latin typeface="Verdana" pitchFamily="34" charset="0"/>
                <a:ea typeface="Verdana" pitchFamily="34" charset="0"/>
                <a:cs typeface="Verdana" pitchFamily="34" charset="0"/>
              </a:rPr>
              <a:t>&amp; Team work skills</a:t>
            </a:r>
            <a:endParaRPr lang="en-US" sz="1400" dirty="0" smtClean="0">
              <a:solidFill>
                <a:srgbClr val="000000"/>
              </a:solidFill>
              <a:latin typeface="Verdana" pitchFamily="34" charset="0"/>
              <a:ea typeface="Verdana" pitchFamily="34" charset="0"/>
              <a:cs typeface="Verdana" pitchFamily="34" charset="0"/>
            </a:endParaRPr>
          </a:p>
          <a:p>
            <a:pPr lvl="0" hangingPunct="0">
              <a:buFont typeface="Arial" pitchFamily="34" charset="0"/>
              <a:buChar char="•"/>
            </a:pPr>
            <a:r>
              <a:rPr lang="sl-SI" sz="1400" dirty="0" smtClean="0">
                <a:latin typeface="Verdana" pitchFamily="34" charset="0"/>
                <a:ea typeface="Verdana" pitchFamily="34" charset="0"/>
                <a:cs typeface="Verdana" pitchFamily="34" charset="0"/>
              </a:rPr>
              <a:t> </a:t>
            </a:r>
            <a:r>
              <a:rPr lang="sl-SI" sz="1400" b="1" dirty="0" smtClean="0">
                <a:latin typeface="Verdana" pitchFamily="34" charset="0"/>
                <a:ea typeface="Verdana" pitchFamily="34" charset="0"/>
                <a:cs typeface="Verdana" pitchFamily="34" charset="0"/>
              </a:rPr>
              <a:t>Increasing thier social network </a:t>
            </a:r>
            <a:r>
              <a:rPr lang="sl-SI" sz="1400" dirty="0" smtClean="0">
                <a:latin typeface="Verdana" pitchFamily="34" charset="0"/>
                <a:ea typeface="Verdana" pitchFamily="34" charset="0"/>
                <a:cs typeface="Verdana" pitchFamily="34" charset="0"/>
              </a:rPr>
              <a:t>and </a:t>
            </a:r>
            <a:r>
              <a:rPr lang="sl-SI" sz="1400" b="1" dirty="0" smtClean="0">
                <a:latin typeface="Verdana" pitchFamily="34" charset="0"/>
                <a:ea typeface="Verdana" pitchFamily="34" charset="0"/>
                <a:cs typeface="Verdana" pitchFamily="34" charset="0"/>
              </a:rPr>
              <a:t>encouraging them to start building their network out of the school</a:t>
            </a:r>
            <a:endParaRPr lang="sl-SI" sz="1400" b="1" dirty="0">
              <a:latin typeface="Verdana" pitchFamily="34" charset="0"/>
              <a:ea typeface="Verdana" pitchFamily="34" charset="0"/>
              <a:cs typeface="Verdana" pitchFamily="34" charset="0"/>
            </a:endParaRPr>
          </a:p>
        </p:txBody>
      </p:sp>
      <p:grpSp>
        <p:nvGrpSpPr>
          <p:cNvPr id="2" name="Group 3"/>
          <p:cNvGrpSpPr/>
          <p:nvPr/>
        </p:nvGrpSpPr>
        <p:grpSpPr>
          <a:xfrm>
            <a:off x="6899176" y="1371600"/>
            <a:ext cx="2016224" cy="4536504"/>
            <a:chOff x="5652120" y="1417638"/>
            <a:chExt cx="2267744" cy="4707931"/>
          </a:xfrm>
        </p:grpSpPr>
        <p:pic>
          <p:nvPicPr>
            <p:cNvPr id="6" name="Picture 2" descr="C:\Users\Alenka\Downloads\slike\PKP2.jpg"/>
            <p:cNvPicPr>
              <a:picLocks noChangeAspect="1" noChangeArrowheads="1"/>
            </p:cNvPicPr>
            <p:nvPr/>
          </p:nvPicPr>
          <p:blipFill>
            <a:blip r:embed="rId3"/>
            <a:srcRect/>
            <a:stretch>
              <a:fillRect/>
            </a:stretch>
          </p:blipFill>
          <p:spPr bwMode="auto">
            <a:xfrm>
              <a:off x="5652120" y="1417638"/>
              <a:ext cx="2267744" cy="1507105"/>
            </a:xfrm>
            <a:prstGeom prst="rect">
              <a:avLst/>
            </a:prstGeom>
            <a:noFill/>
            <a:ln>
              <a:solidFill>
                <a:schemeClr val="accent1"/>
              </a:solidFill>
            </a:ln>
          </p:spPr>
        </p:pic>
        <p:pic>
          <p:nvPicPr>
            <p:cNvPr id="7" name="Picture 3" descr="C:\Users\Alenka\Downloads\slike\pkp3.jpg"/>
            <p:cNvPicPr>
              <a:picLocks noChangeAspect="1" noChangeArrowheads="1"/>
            </p:cNvPicPr>
            <p:nvPr/>
          </p:nvPicPr>
          <p:blipFill>
            <a:blip r:embed="rId4"/>
            <a:srcRect/>
            <a:stretch>
              <a:fillRect/>
            </a:stretch>
          </p:blipFill>
          <p:spPr bwMode="auto">
            <a:xfrm>
              <a:off x="5652120" y="2924743"/>
              <a:ext cx="2267744" cy="1507105"/>
            </a:xfrm>
            <a:prstGeom prst="rect">
              <a:avLst/>
            </a:prstGeom>
            <a:noFill/>
            <a:ln>
              <a:solidFill>
                <a:schemeClr val="accent1"/>
              </a:solidFill>
            </a:ln>
          </p:spPr>
        </p:pic>
        <p:pic>
          <p:nvPicPr>
            <p:cNvPr id="8" name="Picture 4" descr="C:\Users\Alenka\Downloads\slike\pkp7.jpg"/>
            <p:cNvPicPr>
              <a:picLocks noChangeAspect="1" noChangeArrowheads="1"/>
            </p:cNvPicPr>
            <p:nvPr/>
          </p:nvPicPr>
          <p:blipFill>
            <a:blip r:embed="rId5"/>
            <a:srcRect/>
            <a:stretch>
              <a:fillRect/>
            </a:stretch>
          </p:blipFill>
          <p:spPr bwMode="auto">
            <a:xfrm>
              <a:off x="5652120" y="4431848"/>
              <a:ext cx="2267744" cy="1693721"/>
            </a:xfrm>
            <a:prstGeom prst="rect">
              <a:avLst/>
            </a:prstGeom>
            <a:noFill/>
            <a:ln>
              <a:solidFill>
                <a:schemeClr val="accent1"/>
              </a:solidFill>
            </a:ln>
          </p:spPr>
        </p:pic>
      </p:grpSp>
    </p:spTree>
    <p:extLst>
      <p:ext uri="{BB962C8B-B14F-4D97-AF65-F5344CB8AC3E}">
        <p14:creationId xmlns:p14="http://schemas.microsoft.com/office/powerpoint/2010/main" val="2506912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sl-SI" dirty="0" smtClean="0"/>
          </a:p>
          <a:p>
            <a:pPr>
              <a:buNone/>
            </a:pPr>
            <a:endParaRPr lang="en-US" sz="1600" dirty="0"/>
          </a:p>
        </p:txBody>
      </p:sp>
      <p:sp>
        <p:nvSpPr>
          <p:cNvPr id="5" name="TextBox 4"/>
          <p:cNvSpPr txBox="1"/>
          <p:nvPr/>
        </p:nvSpPr>
        <p:spPr>
          <a:xfrm>
            <a:off x="362792" y="1124744"/>
            <a:ext cx="6336703" cy="4878259"/>
          </a:xfrm>
          <a:prstGeom prst="rect">
            <a:avLst/>
          </a:prstGeom>
          <a:noFill/>
        </p:spPr>
        <p:txBody>
          <a:bodyPr wrap="square" rtlCol="0">
            <a:spAutoFit/>
          </a:bodyPr>
          <a:lstStyle/>
          <a:p>
            <a:pPr hangingPunct="0"/>
            <a:r>
              <a:rPr lang="sl-SI" sz="2000" b="1" dirty="0" smtClean="0">
                <a:latin typeface="Verdana" pitchFamily="34" charset="0"/>
                <a:ea typeface="Verdana" pitchFamily="34" charset="0"/>
                <a:cs typeface="Verdana" pitchFamily="34" charset="0"/>
              </a:rPr>
              <a:t>Impact on teachers &amp; headmasters</a:t>
            </a:r>
            <a:br>
              <a:rPr lang="sl-SI" sz="2000" b="1" dirty="0" smtClean="0">
                <a:latin typeface="Verdana" pitchFamily="34" charset="0"/>
                <a:ea typeface="Verdana" pitchFamily="34" charset="0"/>
                <a:cs typeface="Verdana" pitchFamily="34" charset="0"/>
              </a:rPr>
            </a:br>
            <a:endParaRPr lang="sl-SI" sz="1600" dirty="0" smtClean="0">
              <a:latin typeface="Verdana" pitchFamily="34" charset="0"/>
              <a:ea typeface="Verdana" pitchFamily="34" charset="0"/>
              <a:cs typeface="Verdana" pitchFamily="34" charset="0"/>
            </a:endParaRPr>
          </a:p>
          <a:p>
            <a:pPr marL="285750" indent="-285750">
              <a:buFontTx/>
              <a:buChar char="-"/>
            </a:pPr>
            <a:r>
              <a:rPr lang="sl-SI" sz="1200" b="1" dirty="0" smtClean="0">
                <a:latin typeface="Verdana" pitchFamily="34" charset="0"/>
                <a:ea typeface="Verdana" pitchFamily="34" charset="0"/>
                <a:cs typeface="Verdana" pitchFamily="34" charset="0"/>
              </a:rPr>
              <a:t>Awareness</a:t>
            </a:r>
            <a:r>
              <a:rPr lang="sl-SI" sz="1200" dirty="0" smtClean="0">
                <a:latin typeface="Verdana" pitchFamily="34" charset="0"/>
                <a:ea typeface="Verdana" pitchFamily="34" charset="0"/>
                <a:cs typeface="Verdana" pitchFamily="34" charset="0"/>
              </a:rPr>
              <a:t> </a:t>
            </a:r>
            <a:r>
              <a:rPr lang="sl-SI" sz="1200" dirty="0" smtClean="0">
                <a:latin typeface="Verdana" pitchFamily="34" charset="0"/>
                <a:ea typeface="Verdana" pitchFamily="34" charset="0"/>
                <a:cs typeface="Verdana" pitchFamily="34" charset="0"/>
              </a:rPr>
              <a:t>:  </a:t>
            </a:r>
            <a:r>
              <a:rPr lang="sl-SI" sz="1100" dirty="0" smtClean="0">
                <a:latin typeface="Verdana" pitchFamily="34" charset="0"/>
                <a:ea typeface="Verdana" pitchFamily="34" charset="0"/>
                <a:cs typeface="Verdana" pitchFamily="34" charset="0"/>
              </a:rPr>
              <a:t>Enterpreneurship is not just businss knowledge,but is also attitude, skills, way of life“</a:t>
            </a:r>
          </a:p>
          <a:p>
            <a:endParaRPr lang="sl-SI" sz="1200" dirty="0" smtClean="0">
              <a:latin typeface="Verdana" pitchFamily="34" charset="0"/>
              <a:ea typeface="Verdana" pitchFamily="34" charset="0"/>
              <a:cs typeface="Verdana" pitchFamily="34" charset="0"/>
            </a:endParaRPr>
          </a:p>
          <a:p>
            <a:pPr marL="285750" indent="-285750">
              <a:buFontTx/>
              <a:buChar char="-"/>
            </a:pPr>
            <a:r>
              <a:rPr lang="sl-SI" sz="1200" dirty="0" smtClean="0">
                <a:latin typeface="Verdana" pitchFamily="34" charset="0"/>
                <a:ea typeface="Verdana" pitchFamily="34" charset="0"/>
                <a:cs typeface="Verdana" pitchFamily="34" charset="0"/>
              </a:rPr>
              <a:t>Pomembnost </a:t>
            </a:r>
            <a:r>
              <a:rPr lang="sl-SI" sz="1200" b="1" dirty="0" smtClean="0">
                <a:latin typeface="Verdana" pitchFamily="34" charset="0"/>
                <a:ea typeface="Verdana" pitchFamily="34" charset="0"/>
                <a:cs typeface="Verdana" pitchFamily="34" charset="0"/>
              </a:rPr>
              <a:t>odpiranja šole in povezovanja</a:t>
            </a:r>
            <a:endParaRPr lang="sl-SI" sz="1200" b="1" dirty="0" smtClean="0">
              <a:latin typeface="Verdana" pitchFamily="34" charset="0"/>
              <a:ea typeface="Verdana" pitchFamily="34" charset="0"/>
              <a:cs typeface="Verdana" pitchFamily="34" charset="0"/>
            </a:endParaRPr>
          </a:p>
          <a:p>
            <a:endParaRPr lang="sl-SI" sz="1200" dirty="0">
              <a:latin typeface="Verdana" pitchFamily="34" charset="0"/>
              <a:ea typeface="Verdana" pitchFamily="34" charset="0"/>
              <a:cs typeface="Verdana" pitchFamily="34" charset="0"/>
            </a:endParaRPr>
          </a:p>
          <a:p>
            <a:pPr marL="285750" indent="-285750">
              <a:buFontTx/>
              <a:buChar char="-"/>
            </a:pPr>
            <a:r>
              <a:rPr lang="sl-SI" sz="1200" b="1" dirty="0" smtClean="0">
                <a:latin typeface="Verdana" pitchFamily="34" charset="0"/>
                <a:ea typeface="Verdana" pitchFamily="34" charset="0"/>
                <a:cs typeface="Verdana" pitchFamily="34" charset="0"/>
              </a:rPr>
              <a:t>Experiencing </a:t>
            </a:r>
            <a:r>
              <a:rPr lang="sl-SI" sz="1200" b="1" dirty="0">
                <a:latin typeface="Verdana" pitchFamily="34" charset="0"/>
                <a:ea typeface="Verdana" pitchFamily="34" charset="0"/>
                <a:cs typeface="Verdana" pitchFamily="34" charset="0"/>
              </a:rPr>
              <a:t>a different approach to </a:t>
            </a:r>
            <a:r>
              <a:rPr lang="sl-SI" sz="1200" b="1" dirty="0" smtClean="0">
                <a:latin typeface="Verdana" pitchFamily="34" charset="0"/>
                <a:ea typeface="Verdana" pitchFamily="34" charset="0"/>
                <a:cs typeface="Verdana" pitchFamily="34" charset="0"/>
              </a:rPr>
              <a:t>teaching:</a:t>
            </a:r>
          </a:p>
          <a:p>
            <a:pPr marL="742950" lvl="1" indent="-285750">
              <a:buFontTx/>
              <a:buChar char="-"/>
            </a:pPr>
            <a:r>
              <a:rPr lang="sl-SI" sz="1200" dirty="0">
                <a:latin typeface="Verdana" pitchFamily="34" charset="0"/>
                <a:ea typeface="Verdana" pitchFamily="34" charset="0"/>
                <a:cs typeface="Verdana" pitchFamily="34" charset="0"/>
              </a:rPr>
              <a:t>E</a:t>
            </a:r>
            <a:r>
              <a:rPr lang="sl-SI" sz="1200" dirty="0" smtClean="0">
                <a:latin typeface="Verdana" pitchFamily="34" charset="0"/>
                <a:ea typeface="Verdana" pitchFamily="34" charset="0"/>
                <a:cs typeface="Verdana" pitchFamily="34" charset="0"/>
              </a:rPr>
              <a:t>xperiential learning</a:t>
            </a:r>
          </a:p>
          <a:p>
            <a:pPr marL="742950" lvl="1" indent="-285750">
              <a:buFontTx/>
              <a:buChar char="-"/>
            </a:pPr>
            <a:r>
              <a:rPr lang="sl-SI" sz="1200" dirty="0" smtClean="0">
                <a:latin typeface="Verdana" pitchFamily="34" charset="0"/>
                <a:ea typeface="Verdana" pitchFamily="34" charset="0"/>
                <a:cs typeface="Verdana" pitchFamily="34" charset="0"/>
              </a:rPr>
              <a:t>Using methods of in-formal education to stimulate own thinking &amp; self-reflection</a:t>
            </a:r>
          </a:p>
          <a:p>
            <a:pPr marL="742950" lvl="1" indent="-285750">
              <a:buFontTx/>
              <a:buChar char="-"/>
            </a:pPr>
            <a:r>
              <a:rPr lang="sl-SI" sz="1200" dirty="0" smtClean="0">
                <a:latin typeface="Verdana" pitchFamily="34" charset="0"/>
                <a:ea typeface="Verdana" pitchFamily="34" charset="0"/>
                <a:cs typeface="Verdana" pitchFamily="34" charset="0"/>
              </a:rPr>
              <a:t>Opening space for creativity by using positive encouragement and not punnishing mistakes</a:t>
            </a:r>
          </a:p>
          <a:p>
            <a:pPr lvl="1"/>
            <a:endParaRPr lang="sl-SI" sz="1200" dirty="0" smtClean="0">
              <a:latin typeface="Verdana" pitchFamily="34" charset="0"/>
              <a:ea typeface="Verdana" pitchFamily="34" charset="0"/>
              <a:cs typeface="Verdana" pitchFamily="34" charset="0"/>
            </a:endParaRPr>
          </a:p>
          <a:p>
            <a:pPr marL="285750" indent="-285750">
              <a:buFontTx/>
              <a:buChar char="-"/>
            </a:pPr>
            <a:r>
              <a:rPr lang="sl-SI" sz="1200" b="1" dirty="0" smtClean="0">
                <a:latin typeface="Verdana" pitchFamily="34" charset="0"/>
                <a:ea typeface="Verdana" pitchFamily="34" charset="0"/>
                <a:cs typeface="Verdana" pitchFamily="34" charset="0"/>
              </a:rPr>
              <a:t>Understanding a „Paradigm shift“ that is happening:</a:t>
            </a:r>
          </a:p>
          <a:p>
            <a:pPr marL="742950" lvl="1" indent="-285750">
              <a:buFontTx/>
              <a:buChar char="-"/>
            </a:pPr>
            <a:r>
              <a:rPr lang="sl-SI" sz="1200" dirty="0">
                <a:latin typeface="Verdana" pitchFamily="34" charset="0"/>
                <a:ea typeface="Verdana" pitchFamily="34" charset="0"/>
                <a:cs typeface="Verdana" pitchFamily="34" charset="0"/>
              </a:rPr>
              <a:t>changes in the labor market </a:t>
            </a:r>
            <a:endParaRPr lang="sl-SI" sz="1200" dirty="0" smtClean="0">
              <a:latin typeface="Verdana" pitchFamily="34" charset="0"/>
              <a:ea typeface="Verdana" pitchFamily="34" charset="0"/>
              <a:cs typeface="Verdana" pitchFamily="34" charset="0"/>
            </a:endParaRPr>
          </a:p>
          <a:p>
            <a:pPr marL="742950" lvl="1" indent="-285750">
              <a:buFontTx/>
              <a:buChar char="-"/>
            </a:pPr>
            <a:r>
              <a:rPr lang="sl-SI" sz="1200" dirty="0">
                <a:latin typeface="Verdana" pitchFamily="34" charset="0"/>
                <a:ea typeface="Verdana" pitchFamily="34" charset="0"/>
                <a:cs typeface="Verdana" pitchFamily="34" charset="0"/>
              </a:rPr>
              <a:t>e</a:t>
            </a:r>
            <a:r>
              <a:rPr lang="sl-SI" sz="1200" dirty="0" smtClean="0">
                <a:latin typeface="Verdana" pitchFamily="34" charset="0"/>
                <a:ea typeface="Verdana" pitchFamily="34" charset="0"/>
                <a:cs typeface="Verdana" pitchFamily="34" charset="0"/>
              </a:rPr>
              <a:t>nterpreneurship </a:t>
            </a:r>
            <a:r>
              <a:rPr lang="sl-SI" sz="1200" dirty="0">
                <a:latin typeface="Verdana" pitchFamily="34" charset="0"/>
                <a:ea typeface="Verdana" pitchFamily="34" charset="0"/>
                <a:cs typeface="Verdana" pitchFamily="34" charset="0"/>
              </a:rPr>
              <a:t>as a way of employment &amp; career</a:t>
            </a:r>
          </a:p>
          <a:p>
            <a:pPr marL="742950" lvl="1" indent="-285750">
              <a:buFontTx/>
              <a:buChar char="-"/>
            </a:pPr>
            <a:r>
              <a:rPr lang="sl-SI" sz="1200" dirty="0" smtClean="0">
                <a:latin typeface="Verdana" pitchFamily="34" charset="0"/>
                <a:ea typeface="Verdana" pitchFamily="34" charset="0"/>
                <a:cs typeface="Verdana" pitchFamily="34" charset="0"/>
              </a:rPr>
              <a:t>understanding the shift that technology is bringing</a:t>
            </a:r>
          </a:p>
          <a:p>
            <a:pPr marL="742950" lvl="1" indent="-285750">
              <a:buFontTx/>
              <a:buChar char="-"/>
            </a:pPr>
            <a:r>
              <a:rPr lang="sl-SI" sz="1200" dirty="0" smtClean="0">
                <a:latin typeface="Verdana" pitchFamily="34" charset="0"/>
                <a:ea typeface="Verdana" pitchFamily="34" charset="0"/>
                <a:cs typeface="Verdana" pitchFamily="34" charset="0"/>
              </a:rPr>
              <a:t>The importaance of personal responsibility for employment</a:t>
            </a:r>
          </a:p>
          <a:p>
            <a:pPr marL="742950" lvl="1" indent="-285750">
              <a:buFontTx/>
              <a:buChar char="-"/>
            </a:pPr>
            <a:endParaRPr lang="sl-SI" sz="1200" dirty="0" smtClean="0">
              <a:latin typeface="Verdana" pitchFamily="34" charset="0"/>
              <a:ea typeface="Verdana" pitchFamily="34" charset="0"/>
              <a:cs typeface="Verdana" pitchFamily="34" charset="0"/>
            </a:endParaRPr>
          </a:p>
          <a:p>
            <a:pPr marL="285750" indent="-285750">
              <a:buFontTx/>
              <a:buChar char="-"/>
            </a:pPr>
            <a:r>
              <a:rPr lang="sl-SI" sz="1200" b="1" dirty="0" smtClean="0">
                <a:latin typeface="Verdana" pitchFamily="34" charset="0"/>
                <a:ea typeface="Verdana" pitchFamily="34" charset="0"/>
                <a:cs typeface="Verdana" pitchFamily="34" charset="0"/>
              </a:rPr>
              <a:t>Realizing limitations of the current education system in preparing youth for life </a:t>
            </a:r>
          </a:p>
          <a:p>
            <a:endParaRPr lang="sl-SI" sz="1200" dirty="0" smtClean="0">
              <a:latin typeface="Verdana" pitchFamily="34" charset="0"/>
              <a:ea typeface="Verdana" pitchFamily="34" charset="0"/>
              <a:cs typeface="Verdana" pitchFamily="34" charset="0"/>
            </a:endParaRPr>
          </a:p>
          <a:p>
            <a:r>
              <a:rPr lang="sl-SI" sz="1200" dirty="0" smtClean="0">
                <a:latin typeface="Verdana" pitchFamily="34" charset="0"/>
                <a:ea typeface="Verdana" pitchFamily="34" charset="0"/>
                <a:cs typeface="Verdana" pitchFamily="34" charset="0"/>
              </a:rPr>
              <a:t>-    </a:t>
            </a:r>
            <a:r>
              <a:rPr lang="sl-SI" sz="1200" b="1" dirty="0" smtClean="0">
                <a:latin typeface="Verdana" pitchFamily="34" charset="0"/>
                <a:ea typeface="Verdana" pitchFamily="34" charset="0"/>
                <a:cs typeface="Verdana" pitchFamily="34" charset="0"/>
              </a:rPr>
              <a:t>Experiencing pupils in a different light </a:t>
            </a:r>
            <a:r>
              <a:rPr lang="sl-SI" sz="1200" dirty="0" smtClean="0">
                <a:latin typeface="Verdana" pitchFamily="34" charset="0"/>
                <a:ea typeface="Verdana" pitchFamily="34" charset="0"/>
                <a:cs typeface="Verdana" pitchFamily="34" charset="0"/>
              </a:rPr>
              <a:t>– learning about their ideas, dreams, talents</a:t>
            </a:r>
            <a:endParaRPr lang="sl-SI" sz="1200" dirty="0" smtClean="0"/>
          </a:p>
        </p:txBody>
      </p:sp>
      <p:grpSp>
        <p:nvGrpSpPr>
          <p:cNvPr id="6" name="Group 5"/>
          <p:cNvGrpSpPr/>
          <p:nvPr/>
        </p:nvGrpSpPr>
        <p:grpSpPr>
          <a:xfrm>
            <a:off x="6732240" y="1556792"/>
            <a:ext cx="1907704" cy="3957753"/>
            <a:chOff x="6372200" y="1729125"/>
            <a:chExt cx="1907704" cy="3957753"/>
          </a:xfrm>
        </p:grpSpPr>
        <p:pic>
          <p:nvPicPr>
            <p:cNvPr id="7" name="Picture 2" descr="C:\Users\Alenka\Downloads\slike\pkp6.jpg"/>
            <p:cNvPicPr>
              <a:picLocks noChangeAspect="1" noChangeArrowheads="1"/>
            </p:cNvPicPr>
            <p:nvPr/>
          </p:nvPicPr>
          <p:blipFill>
            <a:blip r:embed="rId3"/>
            <a:srcRect/>
            <a:stretch>
              <a:fillRect/>
            </a:stretch>
          </p:blipFill>
          <p:spPr bwMode="auto">
            <a:xfrm>
              <a:off x="6372200" y="1729125"/>
              <a:ext cx="1907704" cy="1267828"/>
            </a:xfrm>
            <a:prstGeom prst="rect">
              <a:avLst/>
            </a:prstGeom>
            <a:noFill/>
            <a:ln>
              <a:solidFill>
                <a:schemeClr val="accent1"/>
              </a:solidFill>
            </a:ln>
          </p:spPr>
        </p:pic>
        <p:pic>
          <p:nvPicPr>
            <p:cNvPr id="8" name="Picture 3" descr="C:\Users\Alenka\Downloads\slike\PKP.jpg"/>
            <p:cNvPicPr>
              <a:picLocks noChangeAspect="1" noChangeArrowheads="1"/>
            </p:cNvPicPr>
            <p:nvPr/>
          </p:nvPicPr>
          <p:blipFill>
            <a:blip r:embed="rId4"/>
            <a:srcRect/>
            <a:stretch>
              <a:fillRect/>
            </a:stretch>
          </p:blipFill>
          <p:spPr bwMode="auto">
            <a:xfrm>
              <a:off x="6372200" y="2996952"/>
              <a:ext cx="1907704" cy="1265109"/>
            </a:xfrm>
            <a:prstGeom prst="rect">
              <a:avLst/>
            </a:prstGeom>
            <a:noFill/>
            <a:ln>
              <a:solidFill>
                <a:schemeClr val="accent1"/>
              </a:solidFill>
            </a:ln>
          </p:spPr>
        </p:pic>
        <p:pic>
          <p:nvPicPr>
            <p:cNvPr id="9" name="Picture 4" descr="C:\Users\Alenka\Downloads\slike\pkp5.jpg"/>
            <p:cNvPicPr>
              <a:picLocks noChangeAspect="1" noChangeArrowheads="1"/>
            </p:cNvPicPr>
            <p:nvPr/>
          </p:nvPicPr>
          <p:blipFill>
            <a:blip r:embed="rId5"/>
            <a:srcRect/>
            <a:stretch>
              <a:fillRect/>
            </a:stretch>
          </p:blipFill>
          <p:spPr bwMode="auto">
            <a:xfrm>
              <a:off x="6372200" y="4262062"/>
              <a:ext cx="1907704" cy="1424816"/>
            </a:xfrm>
            <a:prstGeom prst="rect">
              <a:avLst/>
            </a:prstGeom>
            <a:noFill/>
            <a:ln>
              <a:solidFill>
                <a:schemeClr val="accent1"/>
              </a:solidFill>
            </a:ln>
          </p:spPr>
        </p:pic>
      </p:grpSp>
    </p:spTree>
    <p:extLst>
      <p:ext uri="{BB962C8B-B14F-4D97-AF65-F5344CB8AC3E}">
        <p14:creationId xmlns:p14="http://schemas.microsoft.com/office/powerpoint/2010/main" val="390974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Nekaj besed o CEEDu</a:t>
            </a:r>
            <a:endParaRPr lang="en-US" dirty="0"/>
          </a:p>
        </p:txBody>
      </p:sp>
      <p:sp>
        <p:nvSpPr>
          <p:cNvPr id="3" name="Content Placeholder 2"/>
          <p:cNvSpPr>
            <a:spLocks noGrp="1"/>
          </p:cNvSpPr>
          <p:nvPr>
            <p:ph idx="1"/>
          </p:nvPr>
        </p:nvSpPr>
        <p:spPr>
          <a:xfrm>
            <a:off x="457200" y="1600199"/>
            <a:ext cx="8257464" cy="4735287"/>
          </a:xfrm>
        </p:spPr>
        <p:txBody>
          <a:bodyPr>
            <a:normAutofit/>
          </a:bodyPr>
          <a:lstStyle/>
          <a:p>
            <a:pPr>
              <a:lnSpc>
                <a:spcPct val="150000"/>
              </a:lnSpc>
            </a:pPr>
            <a:r>
              <a:rPr lang="sl-SI" sz="2000" dirty="0" smtClean="0"/>
              <a:t>Neprofitni zavod</a:t>
            </a:r>
          </a:p>
          <a:p>
            <a:pPr>
              <a:lnSpc>
                <a:spcPct val="150000"/>
              </a:lnSpc>
            </a:pPr>
            <a:r>
              <a:rPr lang="sl-SI" sz="2000" dirty="0" smtClean="0"/>
              <a:t>Poslanstvo:</a:t>
            </a:r>
            <a:r>
              <a:rPr lang="sl-SI" sz="2000" b="1" dirty="0" smtClean="0"/>
              <a:t> Pomagati </a:t>
            </a:r>
            <a:r>
              <a:rPr lang="sl-SI" sz="2000" b="1" dirty="0"/>
              <a:t>podjetnikom v njihovi </a:t>
            </a:r>
            <a:r>
              <a:rPr lang="sl-SI" sz="2000" b="1" dirty="0" smtClean="0"/>
              <a:t>rasti</a:t>
            </a:r>
            <a:endParaRPr lang="sl-SI" sz="2000" b="1" dirty="0"/>
          </a:p>
          <a:p>
            <a:pPr>
              <a:lnSpc>
                <a:spcPct val="150000"/>
              </a:lnSpc>
            </a:pPr>
            <a:r>
              <a:rPr lang="sl-SI" sz="2000" dirty="0" smtClean="0"/>
              <a:t>Dejavnost: </a:t>
            </a:r>
            <a:r>
              <a:rPr lang="sl-SI" sz="2000" b="1" dirty="0" smtClean="0"/>
              <a:t>?Izobraževanje za podjetnike?</a:t>
            </a:r>
            <a:endParaRPr lang="sl-SI" sz="2000" b="1" dirty="0" smtClean="0"/>
          </a:p>
          <a:p>
            <a:pPr lvl="1">
              <a:lnSpc>
                <a:spcPct val="150000"/>
              </a:lnSpc>
            </a:pPr>
            <a:r>
              <a:rPr lang="sl-SI" sz="1800" dirty="0" smtClean="0"/>
              <a:t>Letno je cca 120 podjetnikov (8 programov) kjer sodeluje cca 60 mentorjev in predavateljev in mreža več kot 350 podjetnikov</a:t>
            </a:r>
          </a:p>
          <a:p>
            <a:pPr>
              <a:lnSpc>
                <a:spcPct val="150000"/>
              </a:lnSpc>
            </a:pPr>
            <a:r>
              <a:rPr lang="sl-SI" sz="2000" dirty="0" smtClean="0"/>
              <a:t>Zakaj</a:t>
            </a:r>
            <a:r>
              <a:rPr lang="sl-SI" sz="2000" dirty="0" smtClean="0"/>
              <a:t>: </a:t>
            </a:r>
            <a:r>
              <a:rPr lang="sl-SI" sz="2000" b="1" dirty="0" smtClean="0"/>
              <a:t>Povezujemo z </a:t>
            </a:r>
            <a:r>
              <a:rPr lang="sl-SI" sz="2000" b="1" dirty="0" smtClean="0"/>
              <a:t>namenom izmenjave izkušenj in </a:t>
            </a:r>
            <a:r>
              <a:rPr lang="sl-SI" sz="2000" b="1" dirty="0" smtClean="0"/>
              <a:t>znanj,</a:t>
            </a:r>
          </a:p>
          <a:p>
            <a:pPr>
              <a:lnSpc>
                <a:spcPct val="150000"/>
              </a:lnSpc>
            </a:pPr>
            <a:r>
              <a:rPr lang="sl-SI" sz="2000" dirty="0" smtClean="0"/>
              <a:t>Kje: Mednarodna </a:t>
            </a:r>
            <a:r>
              <a:rPr lang="sl-SI" sz="2000" dirty="0"/>
              <a:t>mreža podjetniških centrov v </a:t>
            </a:r>
            <a:r>
              <a:rPr lang="sl-SI" sz="2000" b="1" dirty="0"/>
              <a:t>14 </a:t>
            </a:r>
            <a:r>
              <a:rPr lang="sl-SI" sz="2000" b="1" dirty="0" smtClean="0"/>
              <a:t>državah</a:t>
            </a:r>
          </a:p>
          <a:p>
            <a:pPr>
              <a:lnSpc>
                <a:spcPct val="150000"/>
              </a:lnSpc>
            </a:pPr>
            <a:r>
              <a:rPr lang="sl-SI" sz="2000" dirty="0" smtClean="0"/>
              <a:t>Kakšno povezavo ima CEED s šolstvom</a:t>
            </a:r>
            <a:r>
              <a:rPr lang="sl-SI" sz="2000" b="1" dirty="0" smtClean="0"/>
              <a:t>: Mednarodni projekt CENTRES </a:t>
            </a:r>
            <a:r>
              <a:rPr lang="sl-SI" sz="2000" dirty="0" smtClean="0"/>
              <a:t>na temo uvajanja podjetnosti v šolah.</a:t>
            </a:r>
            <a:endParaRPr lang="sl-SI" sz="2000" dirty="0"/>
          </a:p>
          <a:p>
            <a:pPr>
              <a:lnSpc>
                <a:spcPct val="150000"/>
              </a:lnSpc>
            </a:pPr>
            <a:endParaRPr lang="sl-SI" sz="2000" dirty="0" smtClean="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dirty="0"/>
          </a:p>
        </p:txBody>
      </p:sp>
    </p:spTree>
    <p:extLst>
      <p:ext uri="{BB962C8B-B14F-4D97-AF65-F5344CB8AC3E}">
        <p14:creationId xmlns:p14="http://schemas.microsoft.com/office/powerpoint/2010/main" val="586566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Zaključek</a:t>
            </a:r>
            <a:endParaRPr lang="en-US" dirty="0"/>
          </a:p>
        </p:txBody>
      </p:sp>
      <p:sp>
        <p:nvSpPr>
          <p:cNvPr id="3" name="Content Placeholder 2"/>
          <p:cNvSpPr>
            <a:spLocks noGrp="1"/>
          </p:cNvSpPr>
          <p:nvPr>
            <p:ph idx="1"/>
          </p:nvPr>
        </p:nvSpPr>
        <p:spPr/>
        <p:txBody>
          <a:bodyPr>
            <a:normAutofit lnSpcReduction="10000"/>
          </a:bodyPr>
          <a:lstStyle/>
          <a:p>
            <a:pPr lvl="1">
              <a:buFontTx/>
              <a:buChar char="-"/>
            </a:pPr>
            <a:r>
              <a:rPr lang="sl-SI" dirty="0" smtClean="0"/>
              <a:t>Svet se spreminja </a:t>
            </a:r>
          </a:p>
          <a:p>
            <a:pPr lvl="2">
              <a:buFontTx/>
              <a:buChar char="-"/>
            </a:pPr>
            <a:r>
              <a:rPr lang="sl-SI" dirty="0" smtClean="0"/>
              <a:t>Način </a:t>
            </a:r>
            <a:r>
              <a:rPr lang="sl-SI" dirty="0"/>
              <a:t>učenja se spreminja</a:t>
            </a:r>
          </a:p>
          <a:p>
            <a:pPr lvl="2">
              <a:buFontTx/>
              <a:buChar char="-"/>
            </a:pPr>
            <a:r>
              <a:rPr lang="sl-SI" dirty="0"/>
              <a:t>Kakšen ljudi se potrebuje, se spreminja</a:t>
            </a:r>
          </a:p>
          <a:p>
            <a:pPr lvl="2">
              <a:buFontTx/>
              <a:buChar char="-"/>
            </a:pPr>
            <a:r>
              <a:rPr lang="sl-SI" dirty="0"/>
              <a:t>Sploh ne vemo kaj prihodnost </a:t>
            </a:r>
            <a:r>
              <a:rPr lang="sl-SI" dirty="0" smtClean="0"/>
              <a:t>potrebuje</a:t>
            </a:r>
          </a:p>
          <a:p>
            <a:pPr lvl="2">
              <a:buFontTx/>
              <a:buChar char="-"/>
            </a:pPr>
            <a:r>
              <a:rPr lang="sl-SI" dirty="0"/>
              <a:t>Svet je postal </a:t>
            </a:r>
            <a:r>
              <a:rPr lang="sl-SI" dirty="0" smtClean="0"/>
              <a:t>globalen</a:t>
            </a:r>
            <a:endParaRPr lang="sl-SI" dirty="0"/>
          </a:p>
          <a:p>
            <a:pPr lvl="1">
              <a:buFontTx/>
              <a:buChar char="-"/>
            </a:pPr>
            <a:endParaRPr lang="sl-SI" dirty="0"/>
          </a:p>
          <a:p>
            <a:pPr lvl="1">
              <a:buFontTx/>
              <a:buChar char="-"/>
            </a:pPr>
            <a:r>
              <a:rPr lang="sl-SI" dirty="0" smtClean="0"/>
              <a:t>Ni enostavno ne za podjetja/gospodarstvo ne za države ne za šolstvo.</a:t>
            </a:r>
          </a:p>
          <a:p>
            <a:pPr lvl="2">
              <a:buFontTx/>
              <a:buChar char="-"/>
            </a:pPr>
            <a:r>
              <a:rPr lang="sl-SI" dirty="0" smtClean="0"/>
              <a:t>Vsi se moramo zavedati da smo v istem vozu in zato je pomembno, da se začnemo pogovarjati.</a:t>
            </a:r>
          </a:p>
          <a:p>
            <a:pPr lvl="2">
              <a:buFontTx/>
              <a:buChar char="-"/>
            </a:pPr>
            <a:r>
              <a:rPr lang="sl-SI" dirty="0" smtClean="0"/>
              <a:t>Odgovorov ni, so le pogledi in skupaj lahko sodelujemo pri iskanju pravih rešitev.</a:t>
            </a:r>
            <a:endParaRPr lang="sl-SI" dirty="0" smtClean="0"/>
          </a:p>
          <a:p>
            <a:pPr marL="274320" lvl="1" indent="0">
              <a:buNone/>
            </a:pPr>
            <a:endParaRPr lang="sl-SI" dirty="0"/>
          </a:p>
          <a:p>
            <a:pPr lvl="1">
              <a:buFontTx/>
              <a:buChar char="-"/>
            </a:pPr>
            <a:r>
              <a:rPr lang="sl-SI" dirty="0" smtClean="0"/>
              <a:t>Vsi pa vemo eno – da želimo, da so naši otroci srečni.</a:t>
            </a:r>
            <a:endParaRPr lang="sl-SI" dirty="0" smtClean="0"/>
          </a:p>
          <a:p>
            <a:pPr lvl="1">
              <a:buFontTx/>
              <a:buChar char="-"/>
            </a:pPr>
            <a:endParaRPr lang="sl-SI" dirty="0" smtClean="0"/>
          </a:p>
          <a:p>
            <a:pPr lvl="1">
              <a:buNone/>
            </a:pPr>
            <a:endParaRPr lang="sl-SI" dirty="0" smtClean="0"/>
          </a:p>
          <a:p>
            <a:pPr lvl="1"/>
            <a:endParaRPr lang="sl-SI"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30</a:t>
            </a:fld>
            <a:endParaRPr lang="en-US" dirty="0"/>
          </a:p>
        </p:txBody>
      </p:sp>
    </p:spTree>
    <p:extLst>
      <p:ext uri="{BB962C8B-B14F-4D97-AF65-F5344CB8AC3E}">
        <p14:creationId xmlns:p14="http://schemas.microsoft.com/office/powerpoint/2010/main" val="2168469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Dokumenti</a:t>
            </a:r>
            <a:endParaRPr lang="en-US" dirty="0"/>
          </a:p>
        </p:txBody>
      </p:sp>
      <p:sp>
        <p:nvSpPr>
          <p:cNvPr id="3" name="Content Placeholder 2"/>
          <p:cNvSpPr>
            <a:spLocks noGrp="1"/>
          </p:cNvSpPr>
          <p:nvPr>
            <p:ph idx="1"/>
          </p:nvPr>
        </p:nvSpPr>
        <p:spPr/>
        <p:txBody>
          <a:bodyPr>
            <a:normAutofit/>
          </a:bodyPr>
          <a:lstStyle/>
          <a:p>
            <a:pPr lvl="1">
              <a:buNone/>
            </a:pPr>
            <a:r>
              <a:rPr lang="sl-SI" dirty="0" smtClean="0"/>
              <a:t>Dokumenti:</a:t>
            </a:r>
          </a:p>
          <a:p>
            <a:pPr lvl="1"/>
            <a:r>
              <a:rPr lang="sl-SI" dirty="0" smtClean="0"/>
              <a:t>GEM Slovenija 2012</a:t>
            </a:r>
          </a:p>
          <a:p>
            <a:pPr lvl="1"/>
            <a:r>
              <a:rPr lang="sl-SI" dirty="0" smtClean="0"/>
              <a:t>21st century skills – pogled ZDA</a:t>
            </a:r>
          </a:p>
          <a:p>
            <a:pPr lvl="1"/>
            <a:r>
              <a:rPr lang="sl-SI" dirty="0" smtClean="0"/>
              <a:t>21st century learning environments – pogled ZDA</a:t>
            </a:r>
          </a:p>
          <a:p>
            <a:pPr lvl="1"/>
            <a:r>
              <a:rPr lang="sl-SI" dirty="0" smtClean="0"/>
              <a:t>EU guide for </a:t>
            </a:r>
            <a:r>
              <a:rPr lang="sl-SI" dirty="0" smtClean="0"/>
              <a:t>educators</a:t>
            </a:r>
          </a:p>
          <a:p>
            <a:pPr lvl="1"/>
            <a:r>
              <a:rPr lang="sl-SI" dirty="0" smtClean="0"/>
              <a:t>CENTRES – primeri dobrih praks vzgajanja podjetnosti v srednjih šolah</a:t>
            </a:r>
            <a:endParaRPr lang="sl-SI" dirty="0" smtClean="0"/>
          </a:p>
          <a:p>
            <a:pPr lvl="1">
              <a:buNone/>
            </a:pPr>
            <a:endParaRPr lang="sl-SI" dirty="0" smtClean="0"/>
          </a:p>
          <a:p>
            <a:pPr lvl="1">
              <a:buNone/>
            </a:pPr>
            <a:r>
              <a:rPr lang="sl-SI" dirty="0" smtClean="0"/>
              <a:t>TedX linki:</a:t>
            </a:r>
            <a:endParaRPr lang="sl-SI" dirty="0" smtClean="0"/>
          </a:p>
          <a:p>
            <a:pPr lvl="1"/>
            <a:r>
              <a:rPr lang="sl-SI" dirty="0" smtClean="0"/>
              <a:t>Ken Robinson „Do schools kill creativity“</a:t>
            </a:r>
            <a:endParaRPr lang="sl-SI" dirty="0" smtClean="0"/>
          </a:p>
          <a:p>
            <a:pPr lvl="1"/>
            <a:r>
              <a:rPr lang="sl-SI" dirty="0" smtClean="0"/>
              <a:t>Logan LaPlant „Hack schooling makes me happy“</a:t>
            </a:r>
          </a:p>
          <a:p>
            <a:pPr lvl="1"/>
            <a:r>
              <a:rPr lang="sl-SI" dirty="0" smtClean="0"/>
              <a:t>Jacob Barnet „Forget what you know and start thinking“</a:t>
            </a:r>
            <a:endParaRPr lang="sl-SI"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31</a:t>
            </a:fld>
            <a:endParaRPr lang="en-US" dirty="0"/>
          </a:p>
        </p:txBody>
      </p:sp>
    </p:spTree>
    <p:extLst>
      <p:ext uri="{BB962C8B-B14F-4D97-AF65-F5344CB8AC3E}">
        <p14:creationId xmlns:p14="http://schemas.microsoft.com/office/powerpoint/2010/main" val="2555554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643155" y="2930432"/>
            <a:ext cx="1828800" cy="1828800"/>
          </a:xfrm>
        </p:spPr>
      </p:pic>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dirty="0"/>
          </a:p>
        </p:txBody>
      </p:sp>
      <p:sp>
        <p:nvSpPr>
          <p:cNvPr id="5" name="Title 1"/>
          <p:cNvSpPr>
            <a:spLocks noGrp="1"/>
          </p:cNvSpPr>
          <p:nvPr>
            <p:ph type="title"/>
          </p:nvPr>
        </p:nvSpPr>
        <p:spPr/>
        <p:txBody>
          <a:bodyPr/>
          <a:lstStyle/>
          <a:p>
            <a:r>
              <a:rPr lang="sl-SI" dirty="0" smtClean="0"/>
              <a:t>Kdo </a:t>
            </a:r>
            <a:r>
              <a:rPr lang="sl-SI" dirty="0" smtClean="0"/>
              <a:t>sem in zakaj sem tu?</a:t>
            </a:r>
            <a:endParaRPr lang="en-US" dirty="0"/>
          </a:p>
        </p:txBody>
      </p:sp>
      <p:pic>
        <p:nvPicPr>
          <p:cNvPr id="1027" name="Picture 3" descr="C:\Users\Barbara\Desktop\Privat Dokumenti\My Pictures\2007\07 december\P113017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3463" y="4602477"/>
            <a:ext cx="2272937" cy="17047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arbara\Desktop\Privat Dokumenti\My Pictures\2012\US_IVLP\2012-08-21 2012_US IVLP_Seattle\Final Ceremony\2012_US IVLP_Seattle 114.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9751" y="3087187"/>
            <a:ext cx="2020386" cy="15152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arbara.jpg"/>
          <p:cNvPicPr>
            <a:picLocks noChangeAspect="1"/>
          </p:cNvPicPr>
          <p:nvPr/>
        </p:nvPicPr>
        <p:blipFill>
          <a:blip r:embed="rId6" cstate="print"/>
          <a:stretch>
            <a:fillRect/>
          </a:stretch>
        </p:blipFill>
        <p:spPr>
          <a:xfrm>
            <a:off x="3213463" y="1613047"/>
            <a:ext cx="2142308" cy="1500560"/>
          </a:xfrm>
          <a:prstGeom prst="rect">
            <a:avLst/>
          </a:prstGeom>
        </p:spPr>
      </p:pic>
    </p:spTree>
    <p:extLst>
      <p:ext uri="{BB962C8B-B14F-4D97-AF65-F5344CB8AC3E}">
        <p14:creationId xmlns:p14="http://schemas.microsoft.com/office/powerpoint/2010/main" val="378476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2697" y="1719946"/>
            <a:ext cx="8334103" cy="6705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sl-SI" dirty="0" smtClean="0"/>
              <a:t>O čem se bomo pogovarjali</a:t>
            </a:r>
            <a:endParaRPr lang="en-US" dirty="0"/>
          </a:p>
        </p:txBody>
      </p:sp>
      <p:sp>
        <p:nvSpPr>
          <p:cNvPr id="3" name="Content Placeholder 2"/>
          <p:cNvSpPr>
            <a:spLocks noGrp="1"/>
          </p:cNvSpPr>
          <p:nvPr>
            <p:ph idx="1"/>
          </p:nvPr>
        </p:nvSpPr>
        <p:spPr>
          <a:xfrm>
            <a:off x="457200" y="1796144"/>
            <a:ext cx="8438606" cy="4438445"/>
          </a:xfrm>
        </p:spPr>
        <p:txBody>
          <a:bodyPr>
            <a:normAutofit/>
          </a:bodyPr>
          <a:lstStyle/>
          <a:p>
            <a:pPr>
              <a:buNone/>
            </a:pPr>
            <a:r>
              <a:rPr lang="sl-SI" b="1" dirty="0" smtClean="0"/>
              <a:t>Podjetnost – o </a:t>
            </a:r>
            <a:r>
              <a:rPr lang="sl-SI" b="1" dirty="0"/>
              <a:t>čem sploh govorimo?</a:t>
            </a:r>
            <a:endParaRPr lang="en-US" dirty="0"/>
          </a:p>
          <a:p>
            <a:pPr marL="0" lvl="0" indent="0">
              <a:buNone/>
            </a:pPr>
            <a:endParaRPr lang="sl-SI" dirty="0"/>
          </a:p>
          <a:p>
            <a:pPr lvl="0">
              <a:buNone/>
            </a:pPr>
            <a:r>
              <a:rPr lang="sl-SI" b="1" dirty="0" smtClean="0"/>
              <a:t>Zakaj </a:t>
            </a:r>
            <a:r>
              <a:rPr lang="sl-SI" b="1" dirty="0" smtClean="0"/>
              <a:t>je </a:t>
            </a:r>
            <a:r>
              <a:rPr lang="sl-SI" b="1" dirty="0" smtClean="0"/>
              <a:t>podjetnost postala pomembna tema?</a:t>
            </a:r>
            <a:endParaRPr lang="sl-SI" b="1" dirty="0" smtClean="0"/>
          </a:p>
          <a:p>
            <a:pPr marL="0" lvl="0" indent="0">
              <a:buNone/>
            </a:pPr>
            <a:endParaRPr lang="sl-SI" dirty="0"/>
          </a:p>
          <a:p>
            <a:pPr marL="0" lvl="0" indent="0">
              <a:buNone/>
            </a:pPr>
            <a:r>
              <a:rPr lang="sl-SI" b="1" dirty="0" smtClean="0"/>
              <a:t>Je to res že tema za vrtce in </a:t>
            </a:r>
            <a:r>
              <a:rPr lang="sl-SI" b="1" dirty="0"/>
              <a:t>š</a:t>
            </a:r>
            <a:r>
              <a:rPr lang="sl-SI" b="1" dirty="0" smtClean="0"/>
              <a:t>ole? Kakšna je vloga vrtcev in šol pri </a:t>
            </a:r>
            <a:r>
              <a:rPr lang="sl-SI" b="1" dirty="0" smtClean="0"/>
              <a:t>spodbujanju podjetnosti?</a:t>
            </a:r>
          </a:p>
          <a:p>
            <a:pPr marL="0" indent="0">
              <a:buNone/>
            </a:pPr>
            <a:endParaRPr lang="sl-SI" b="1" dirty="0"/>
          </a:p>
          <a:p>
            <a:pPr marL="0" indent="0">
              <a:buNone/>
            </a:pPr>
            <a:r>
              <a:rPr lang="sl-SI" b="1" dirty="0" smtClean="0"/>
              <a:t>Zakaj in kako lahko sodelujemo? </a:t>
            </a:r>
            <a:endParaRPr lang="sl-SI" b="1" dirty="0" smtClean="0"/>
          </a:p>
          <a:p>
            <a:pPr lvl="0">
              <a:buNone/>
            </a:pPr>
            <a:endParaRPr lang="sl-SI" dirty="0" smtClean="0"/>
          </a:p>
          <a:p>
            <a:pPr lvl="0">
              <a:buNone/>
            </a:pPr>
            <a:endParaRPr lang="en-US" dirty="0" smtClean="0"/>
          </a:p>
          <a:p>
            <a:pPr lvl="0"/>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dirty="0"/>
          </a:p>
        </p:txBody>
      </p:sp>
    </p:spTree>
    <p:extLst>
      <p:ext uri="{BB962C8B-B14F-4D97-AF65-F5344CB8AC3E}">
        <p14:creationId xmlns:p14="http://schemas.microsoft.com/office/powerpoint/2010/main" val="1091618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t>Podjetnost – o čem sploh govorimo?</a:t>
            </a:r>
            <a:endParaRPr lang="en-US" dirty="0"/>
          </a:p>
        </p:txBody>
      </p:sp>
      <p:sp>
        <p:nvSpPr>
          <p:cNvPr id="3" name="Content Placeholder 2"/>
          <p:cNvSpPr>
            <a:spLocks noGrp="1"/>
          </p:cNvSpPr>
          <p:nvPr>
            <p:ph idx="1"/>
          </p:nvPr>
        </p:nvSpPr>
        <p:spPr/>
        <p:txBody>
          <a:bodyPr/>
          <a:lstStyle/>
          <a:p>
            <a:pPr marL="0" indent="0">
              <a:buNone/>
            </a:pPr>
            <a:r>
              <a:rPr lang="sl-SI" dirty="0" smtClean="0"/>
              <a:t>Pomembnost razumevanja in ločevanja pojmov:</a:t>
            </a:r>
          </a:p>
          <a:p>
            <a:pPr marL="0" indent="0">
              <a:buNone/>
            </a:pPr>
            <a:endParaRPr lang="sl-SI" dirty="0" smtClean="0"/>
          </a:p>
          <a:p>
            <a:pPr lvl="3"/>
            <a:r>
              <a:rPr lang="sl-SI" sz="2800" dirty="0" smtClean="0"/>
              <a:t>Podjetnik</a:t>
            </a:r>
          </a:p>
          <a:p>
            <a:pPr marL="822960" lvl="3" indent="0">
              <a:buNone/>
            </a:pPr>
            <a:endParaRPr lang="en-US" sz="2400" dirty="0"/>
          </a:p>
          <a:p>
            <a:pPr lvl="3"/>
            <a:r>
              <a:rPr lang="sl-SI" sz="2800" dirty="0"/>
              <a:t>Podjetništvo </a:t>
            </a:r>
            <a:endParaRPr lang="sl-SI" sz="2800" dirty="0" smtClean="0"/>
          </a:p>
          <a:p>
            <a:pPr marL="822960" lvl="3" indent="0">
              <a:buNone/>
            </a:pPr>
            <a:endParaRPr lang="sl-SI" sz="2800" dirty="0"/>
          </a:p>
          <a:p>
            <a:pPr lvl="3"/>
            <a:r>
              <a:rPr lang="sl-SI" sz="2800" dirty="0" smtClean="0"/>
              <a:t>Podjetnost </a:t>
            </a:r>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dirty="0"/>
          </a:p>
        </p:txBody>
      </p:sp>
    </p:spTree>
    <p:extLst>
      <p:ext uri="{BB962C8B-B14F-4D97-AF65-F5344CB8AC3E}">
        <p14:creationId xmlns:p14="http://schemas.microsoft.com/office/powerpoint/2010/main" val="825816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delo.si/assets/media/picture/20120504/er%C5%BEen%C4%8De%C5%A1ko.jpeg?rev=1">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05290" y="834077"/>
            <a:ext cx="2473273" cy="28377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674" y="1468492"/>
            <a:ext cx="2946766" cy="165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l-SI" dirty="0" smtClean="0"/>
              <a:t>Kdo je podjetnik?</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dirty="0"/>
          </a:p>
        </p:txBody>
      </p:sp>
      <p:pic>
        <p:nvPicPr>
          <p:cNvPr id="6"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0127" y="3124200"/>
            <a:ext cx="2993796" cy="159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692" y="2834640"/>
            <a:ext cx="2653181" cy="32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1877" y="4560706"/>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a:xfrm>
            <a:off x="7626972" y="854831"/>
            <a:ext cx="651591" cy="378997"/>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mtClean="0"/>
              <a:pPr/>
              <a:t>7</a:t>
            </a:fld>
            <a:endParaRPr lang="en-US" dirty="0"/>
          </a:p>
        </p:txBody>
      </p:sp>
      <p:pic>
        <p:nvPicPr>
          <p:cNvPr id="1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7025" y="4689024"/>
            <a:ext cx="3015742" cy="200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77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8" y="533400"/>
            <a:ext cx="8229600" cy="990600"/>
          </a:xfrm>
        </p:spPr>
        <p:txBody>
          <a:bodyPr/>
          <a:lstStyle/>
          <a:p>
            <a:r>
              <a:rPr lang="sl-SI" dirty="0" smtClean="0"/>
              <a:t>Kdo je podjetnik?</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dirty="0"/>
          </a:p>
        </p:txBody>
      </p:sp>
      <p:sp>
        <p:nvSpPr>
          <p:cNvPr id="5" name="AutoShape 14"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8255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 descr="data:image/jpeg;base64,/9j/4AAQSkZJRgABAQAAAQABAAD/2wCEAAkGBhQSEBUUExIUFBQVFxQXFRgUFxQUFRcVGBUVFBYXFBQXHCYeFxkkGhQVHy8gIycpLCwsFR4xNTAqNSYrLCkBCQoKDgwOGg8PGikcHyQpLCkpLCksKSkpKSksLCwsKSkpKSksLCwsKSwpLCkpKSwpLCkpKSkpKSksKSwsLCkpLP/AABEIAKgBKwMBIgACEQEDEQH/xAAcAAABBQEBAQAAAAAAAAAAAAAFAAEDBAYCBwj/xAA8EAABAwIDBQYFAQcEAwEAAAABAAIRAwQFITESQVFhcQYigZGhsRMywdHwQgcUI1JicuEzQ4LxU6LCFf/EABkBAAIDAQAAAAAAAAAAAAAAAAADAQIEBf/EACURAAICAgMAAQQDAQAAAAAAAAABAhEDIRIxQSIEEzKBUWFxI//aAAwDAQACEQMRAD8A9gPROEycHJACJTlNCdACAXQTBdAIASeEpTgoAdoThJKUAc1dJ/PNY/GrzbdLdD3aY/pmHOHNziQOTZWlxi42KesFx2Z4TqfALHXb4Y+schsuDBvgDZb4SR5KGxkUed9o7nacR/USee4eGXqgUequ3Ty53XPw3fVVHHMncIA/PJZWzoVQNuBn0UNKltOAVmu3InmrvZ+z2qnRNcqQlQ5So0/Z7CQG6LRNt4UuF2cNCtmgsvZr10Dvhrh9BXH01w9igsihUtlTrWSLOYontQSZ68w7LRZvEsOjMBb6qxBsStQZVoypkSimtmE5Ka2fuPku8Rtdl/JV53rT2jntcXQXsrotPTIrYdlcZ+DWDp7rz3hund56eSwNOpn1Hqi9jcbilP4ux35Kme9srBzZBkHMKF6zPYrG/iUthxzbkfoei0rnStSdowyjxdFeq5VHFWKqjtmS7kFEnWwW3RfpMgAcPdM8ZpPPqmCyt2aEihjWJtt6D6jtGjIcXaNHiYXnlhbAg1XlzqjiXPEaE57/AMyRLt5ihqXDLdmYpw+pGcv/AEg9Bn4qzXpbdMhsNc4R1UPIsfYODl0VOzWJj4hDy0NGbZ1O7XTgirrIOJO0BOcQqeE4G2kJqhp2yBp8u6M0Tfg5nJ+SZz5Mz/baR6AkkQnWkoOkCmC6QA8px0TLoFADtTxCYBOCgB05CdRXD4HPNAAHGKhqVgz9LRn10PlmFku2uIAUhTblpPQAaeXstA6sG7byeDR4AuPqvP8AHbg1HmenQaZeSRklSNeGHKSM5VyBPHIKg8wD5+32V6/OcDd7lD6vDj7fgSktGmT2Q125eP8Aj6LSdkrWTPFZ28MZdPutr2RodxvQIm9Fsa3ZsbSnACmf0XFEpPKqSVq4zUD25Ky5QOVWWRXDVBUGatBROaoLlOoFSr05RN7VTqtQFmYxiwkHLosy5q3V+zI81jr2lDyOP0TccvDPmj6QMOXQ+6vUKsO/N6Gh0Srk5A/n5qmSQmLNTgGJfCrtMw12RO4TofNeq2tztN5+68PpukeBXovYzGvi0oce+yGu5j9LvESDzCnG60VzRvZqKpUtq2G9VA/MjmregU5H4Jghyq+I3zaNF9VxyY0uPhp6wpmlYj9puKwynbg/6rtp8a7DTp4n2SUtjX0AMIu/muKkmpUeSRxnP0HstTbVm1Gg0oO8g5Rx6FZO4rtDQ2n8uRPX6LRdnqJFHIQ7MydT/iFadLy7KJtv/Ay9wgRv91y27B4+qitXtY0PcSIJna8ULuO1Ddo7LXRu0SH9Lybd1/hP30lR6vC6CUJBdEzCOqdJOEAdJAJFdQgBBdQuWhdIAUqlfvgHkrhCEY9c7NJ0a/K0byZGnqfBQ+iUrZjsYvu7yAnzy+gWNuK8NLz+fkotj9TPYB119EAxV8w0HTVYpu3R1cUeMbBFR0nPn9JKia2TJ018B+Qp3sn8/N65Igep+gV0Q1eyhd5kDeTPmvQMEcKdME8AABqTyWFsqXxKw4SvRsItwO84afKOHEqs6tItDpserjdQCRSd4odU7ZVf/BHWfaFex3tNTo935nHRrdSshe9sKhcAKWzOm0DJCsk2tIW5JabNVbdpnvMOpkfnNGGVNoZcFj8MxkuMPbB5aLZYSJGe8Kj7HKvCtUfEoZfXbgO6iOLN2ZWSucQIdx5TA6kqq2yzeiO4/enOyeR0XNPCbmZdUPmqt7fVwwPDwwODi2dTsxOyI1M5TwUFjjNyQXbe2AASHxmOR4p/GVGXnG/QuadVgO1L2+o5hAMVZmHDTVaOyxYVmyAQd7TqPuELxm2EGNDmlJ09jZK1ozdUQfzwVm3dLCOH1Va4GnQei6takELTLaMcXUi7QqZdEawHFPgV2v8A0O7r+h+xzQBj4crVB+rfJJHPZ7Vh1cOggyFfL1huw2Llw+GTmNPDRbXbRJ2LUeJ2XLyTEb9tziVR7pNNrhTbH8rcp85XofajFRb2lWpOYaQ3+52Q915j2XIaWuOszPPmpgtWVk90bG2sKQgEBzdROoJROkI03acIQW+uw3vbIkjLPKeis2WLNdRcS4B43HjyG9V4Sck3shyik0hu01Eua1wkxIIHPQ+aEf8A57943A6TqJRPBL9zi4VI2WkEl2UEmNlWbm+oh5ioyN2abDlvkJlw7R6kQknJTNanlDoaJ2lINS0QA67C5XSAHCcJgU4QBwTvWR7SX2bjuYSf+WYb6T5rUV6sDoFgO1dzs0wN7pcfEnXyaPBLnKkOxRuRkLupNQngB90Du6pJy36z6Ik95IJ3n/qJQ5ozJ1jIdd565rH6dXpUcEbIA/Uh2IXAaNkGTvVu7r7DSf1HTkgD3yc06Eb2Zss+KpGo7KWsmStzBDYGu4rMdjqXcaVuKdrI5rPP8maY6ijNW3Z406vxjD3cHaZ8CNDzQfEezrnVdqHRuB70A5wCTot4+mQqlWgDqPPNMWRpUUeKLd0ZyxsTthx3RlE5DcStlbsg5KrbWo4IpSZvUdstVAXGm6rJXFmDIInj7ra4wMzzWfdbGckPTCrBTrMPZsnbI4HvCehXFLCWNEZxw2SEbp0eSnFshzZKxoCMw9syBB6R57lDiNr3dfZaCpRhDb2nkVS9kuOjz+8ZBjqFDTyV3FB3yqMrdHo5c9SLj9AeCkc7IOUFEzku6OYIS2hyYewO9LKgcDw8x/iV61ZXIe0OByIB814fh9eDB3HJeq9kLmaezw06HOPNKemW7QI/aZdbXwLcfrcXu/tGQ9SqGFWlOmRJ/tB4qrjbzdYo+NKcMH/HX1KJ1sObLZkER4pnLikmJ4uW0Q4navdV3bOWe4dV1QtXCow02zDmzGec65p6Fy+ptNaAQDMlG7ekGwRoG5eOpUyypPYrg30Q4u0/BfAE7YLtxMLOVMPrT/pnzH3Wt2xT2qhG052UHcNwA+qkZcPIkUyJ6fZJ+5Jbi7smcIt70ekJwlCdbhI4KfZTQpEAcwukwC6AQAgF2AmhJ2QQALxN/dgauMDocl5f20vdqo6NJgZ6Naf+l6D2iu9gDiAdn0z858l5Ni1facTz9J+6y5n4bfpo7spbXdj8z1UTcmSRx8zmpaTJbHE+mZPsob85AePhCz/0bwFiVWShzRLgFdvtfRUaWq24/wATnZfzN12KrQQwr0i1b3QvKcAuoqtOhyXptrcwJWN6Zvj0XatCQqj7beV3WxOAgOI4oXHZB1UuiUmExiDdrYY3aO8nQIg2pIzyQ3CLPYExn+aq/wDvcfMyOmitFES/ooYigV1SJyaYRjFrtpOWSz9e/MwwDqVEi5xbYk4O2XjMGJRenWB0QAskknerFncEHZJ6KhKYWqulDLw5HofZWKlZUq9SWk9UIiRiL8S4lDC7NFb8d4oQ7VbcfRys/ZYou9FZpHv9VSpOzVtmrfzeiSLY3o6cYd4r0XsTiAFKo53+3TJPQS4fVee3DJf1/Pojdhf/AA7G6zG05rGDj3nEH0lKq6G9JnfZ1pft1D8z3E+srRUr0EjvabihOD22zTYAIJb7hEKOFwJJz3cESSXyYuMn0gjhlMCo8bMSJ65olc24dTgHZIESOqo0LfUg96PCNVWOLkuLIIc0acc0qdPaXYLQRuGt5kRr4KajReGtioYgRpvEqOnWqbExG5Y/FP3k1n7AqbMwNkOjIAZR0U/TYqXJe+Cc+RJpHvwCRTroBbhQwThNC6AQA66CYLoBADpqp7p6JwFxX+U859kAYXtxeQTHNvgDE+YK84vjmRvAB+y23a6p/EAO5pPq4n6rElsmeJz8hCw5HcjqYVUR6bIaZ3Aeuf51VO+Mhx4D3/7Vy/7tFx3mfYhUb50UnHj9gl+j/ADejNDwIciV26Sen0VJzJHRa4dGDKrYZtb1jGNcTBBHvmvSX1CKQI5HwXjtcN2QY1aQeucHpovVeyd2K9nTk57Oy7+5vdPsD4pOWNKzRhyXKmXLk7LSToASq2DUA47btToOARF1ttUyw6xH2QqphbqtJzGPNKoDk4EjPgeRSY9ml6Rp6Y6Lm5Ij5m+YQLsvY7VEsuXubXYXhwcdQHAtcDvGzvRmv2fBFQtqGGkbIOZziU7XQnlH0CXTBqS2OoQ59NoP+Mlp7zsmxtSPiktAJnKZBAj1Qm5wmmzaL35BzYk/pyyPnCo0W+7HwCXNyxokujyVahcNqnuGRIzCXaCk2o51Oi0EyWl25o2W+ec6K9guGNpBrB1J4nipaSRKbbJq7TsNJ1VNn+mOe0fMn/CI4y6TsjhGSGYnXFKk4/ytPnuHmqJXombpWYq6uXuLjA2Q50c4J1Q0q03ECKezAz1+qqhdCKo405cjphVyi7MKkrDHKJKy2N0FcMtzVrMY3MukZ8czKWI25Y34c6uIPMtcWz+cVd7D53bTuY17jyERPqmvc7vZdlBcSOZJd7lKS3Rpb1ZpLGsBTa4cgJ4AQrNpdTtbXBUrKmX5RAbv3dFc/ewO6QCFXaRVtMv0nN2QZziBwXF6Ts7bae09uUjhoVWoVmyQGkncI9gpbFtQ/Lm2SDJ9kpxt/ronkkv2XbFziQ91VuwPmaRB8TKss7UWrcjVaCCcvFZ7FcRpEVKBOzVPcDhuJI3qG07LUwwCpUftiQdmI1MRI4Qn45pQXL4mXIm5fHZ7iAnASTglaCoguoTQuggBwkEk29AHYCjrae3Vd7YXLmzKAPLu052q9bg1ob5Mj6uWW+B3GE6ujT+WdFqO1bYqXIyyc0882iPqgeJ1Q23bHzTTjkAz7keSxSXyZ1Mb+KA+L1JpdY9ZKHudtUegHqB9Z8lYuqk0ugHoVQtXZFp3zHqfqVRIayhWGf51Hsqjd/JXauv5uz+qqP1CfFmWa2R12RnuK03YTG/g1DTJ7j8xO5w+49kBBGh0Kh2Cx/CMwfYqzXKNFV8JKSPbmVJzCVCl354rK9lsf+IwNce+Nf6hxC1lvVkrHTTN/wCSsnubJtQd4SdPBdi0Y1pio5pIE8403rtijuGSmqVC2/AVeXDi4/xHEDhAB9ELuGBxPdkk6uz8c0Wr0eSqVAqtjk0l0Dm0ANylt8jPJdVRChqVIb1VCCJz5JcVlO2GJzFJvHad9AjGMYqKNOdXaNHE/YLB1XlxLiZJJJPNaMMLdsxfU5KXFEaSctSK1nPHB4qVoUCkpVFDJXZt/wBmOGGpcPdlstbBnTvZ/wDyoLxodidWPlY8N8Bl7youw2O/u9cye5UEOjcRmD7pYJXDq1Z7v1OcRP8AcSk+tmhrSo0N3VDRDctdFFhrgQWuMGciVWfcB5AGvomtaxlzHRlOYVebSDjbDFS7dTc2WgtmC4bhzV6gHAVC1sgnpE70MtqchoLiQdRvA5lFLWpsudTnJzZBPlA5pLc1LfRdxi42jP4vgVNrKld5cHbQJaD82YieGas0O2zNkbVFxMCTIRW5wltbuuJ/pIVNvYSm3Iu2iJzjWTI+3gqwUM8F9zwz5IzxS/5+ns05rpKE5XRFiAXQCYLoIAjrVYBMTyCzmKXV67/SY1gH8xLp3jIBacqtfXjKTC95hoEkkwEEo89fe4rTJOw144bJ37txVGv+0K8pD+LQAAnlAJTds+3VYjZpu+EDmB/ulv8AM7+QcBr0Xl97elxJc8udzJ90l96ZpitbRrsW7aOrl5LWt22sDo/p2oPXP0QavelwEnl5aeyAUq+fI5H3lWzVgTrpPmlyiaITVaLTbvKCciVVc/Zd5Ry5qGuc9cs13b1A8hrsjuP0PBRxJ52TVwHCRv8AfeqBG7yVh7S0xrGsJsjvAQtA9lcjJSfMzmNPsp62zET+dVF8UAZK1laJrKsWOBBgjQre4VjoeBtZO9OoXnbH5o/YZgJc1Y3HLw9Os7sFXS4ELE2FZ4GRyRaliJjMFLWhjSLtzEwh9dc1bzPeqdxecioeyU6Gr1MkKur2Eq9clD7jepSKORncbuS9+e5DtlW8QMuKrOW2HRzsm5NnBXKUpwEwQcwkCui1LYQGye2rEHgdxRbDbprTnvQZjFIwEJUlY+EvGaJuJNa4lR08VM7cRtHTkgrSSYU9cOAaI+uSrxvsvypGps8UO22RLXt3bt6vYjcOLAxhO26dg6aCTmsvgt7Hdcc26dEdp0g4sdm5ofkZy0SckOUk/wCCFPjH/Qv2Tu6+y74wdIPckQYjOYRsPP6pB3jgVXw9p+GBIzzEcyVJWw47R/ieqxzw5OT4rXf7GwlDjUns9T1Tpk4C7JhHhPCaUzqoCAO15t+0zGzT2KYMuMujc0CWtEcZkzyWwxfG2Umkk7tOe5eK9r8UNau554QOAaN3qlzlSofhhydmaxG9LiSSZMydSep3ocWHUqd2bkiCVRaHvZCGqVj8p81w9RtdCt2V6Y7n7wmFTOQmqtXARRRyaZYqVJMg5nNcmsd+aj2kp5IonkSB/FcbUrlxTtRRF2y1bsWgw9uSDWNOQj9nTSJmyCD2Hoo1ohCLFyKgpQ47cwIbeEK7Uchd29QQykWqje5AomGQJQfFKsAq8exUujO12ySq3wCTAGav2bNp4HE+m9W7OiPiNcdXE+q1QfhlnG9gA0yDmrH7g8fpKLY9YgEEayi9/Rim3jA9k0z1syX7qeCjcwjctAGgjqo62HjX88Qo2X0AQ5XrSqOXiuquHZ5Zeylp4aHMneNQoCgjbNY/uvaBz06QVRxOk6k8DVv6TxHBdYaXCo1hggkDPUa6FE+0dGaTeLSIJ4EQoZNgEXmw6dlpnctDh1659GAzYgkxp83BZemBtSUds673Cf05AeCq2VasIV8QrUatEsJ2GiH+ORnwRZvbaiMjSe4jUgSDzBlCxamq0tFSCWnay04eCsYf2ac2m0OFMkb9rmY3cEYuLiIyxmpHvwTpErh78uaaWFUqR+ZeKHVHEgmYaNXH6A709Z8kyYA8hvlZvFu1NNpLR3o3DP1QTRicexF1ZznPe4ND4ayYAE6nid6zWLNlxg8lpbqk17zULcznnu8NAs3iZhx6/ZIyRaabN2KSppARliQNonX7wuzTgImaM029FUqUZIG7f0/MkSIj6yClhxfnx0HLioLq22XRyW7sMFPwtsiOGX9J3rJY1bxXJmW6K6WhfJOQMqsyULQiLqPejiD6KAW/cJ4R9lRSLuFsrxvTElT02+aaqFaytUrK5XbV3TYnDPJD/gIx9C2HUe6EetqeiFWLcgi9oc1mka4F+2yKKUnKhRCssYqDCWohtRklXzTnekKUCVFkAu8ECFmcVfkUexavCz9em55IaJJ/M02CticjKmFU/mdHBrepzPk1p80Rt7f+IxsbwrVpZfBpAO+cScuLomPAAeClsqJ2trQrdCNbMM5WdXOHmo/MZApsYqDQbskZr5Nnks3fOkoYFJgzV6m1RW1qTmpqbgHQVACdaAjguKFt83QblfbSLtFxcQ0bIzJiY9kcbJ5UDLe12quU90bR9Bp1KWOXH8MA6zu5I9Z2Hwg579SBlwGvmgF+BUJnj6pclRdOwA5wjmrFtiD/ANLdBmorq1LDyUlO4LAYzy3oZQP4SB87i4OiCAYBHNF3Y9Qb3SXAiOPBZ7D8SP7rVJEkRHpmiNp2jtvht2m96BMtJM7896VPCpvuiFk4ro+iyFXuXZRxn2SSWkUY/tTjRksachO0RvO8LEbec8c0kldEkzG7TXRuCyOIumRvEpJKmT8RuN/I7t6o+C3jJb6q3gNtt1gYyDh4jT3SSSn2jR1F0b69oxTPAbJ67JBPpK877QYS74jtnx6jL6JJJplQI2SIndkmo1hDxxz9RPlqkks8jUm9HNq3Mzw9ZUVwzvR1Pr/hJJC7JfR1Tpd2ef0lWbegPNJJXjuQqWoF2jRLR3cxrH2KJYddhxjQ8DqmSVcsElYzBNt0GqRVhlZJJZTaS0TtFSX5DW5pJIStlJOjO1MKfVdLu63/ANj9lYo2YZ3Wt68fFJJdKMFFaOXObl2VbujtOgKxStgMkySYLLF20/Db0QCpTk+6SSVIai5YgDJXatixx+USkkrEMidhtR7iyiSYGemyOpKkssFLX7dRwcW6QMp6nVJJBAP7S44G90Zu9uZQO2OXX31TpJci0GWHM2mwQqF3h8CW5jfxH+EklD7JRxYXHw2VBEg+iP4f2rptpMaaQBAAOm7JJJEIq2xOSTWj/9k="/>
          <p:cNvSpPr>
            <a:spLocks noChangeAspect="1" noChangeArrowheads="1"/>
          </p:cNvSpPr>
          <p:nvPr/>
        </p:nvSpPr>
        <p:spPr bwMode="auto">
          <a:xfrm>
            <a:off x="9779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5" descr="data:image/jpeg;base64,/9j/4AAQSkZJRgABAQAAAQABAAD/2wCEAAkGBhQSEBUUExIUFBQVFxQXFRgUFxQUFRcVGBUVFBYXFBQXHCYeFxkkGhQVHy8gIycpLCwsFR4xNTAqNSYrLCkBCQoKDgwOGg8PGikcHyQpLCkpLCksKSkpKSksLCwsKSkpKSksLCwsKSwpLCkpKSwpLCkpKSkpKSksKSwsLCkpLP/AABEIAKgBKwMBIgACEQEDEQH/xAAcAAABBQEBAQAAAAAAAAAAAAAFAAEDBAYCBwj/xAA8EAABAwIDBQYFAQcEAwEAAAABAAIRAwQFITESQVFhcQYigZGhsRMywdHwQgcUI1JicuEzQ4LxU6LCFf/EABkBAAIDAQAAAAAAAAAAAAAAAAADAQIEBf/EACURAAICAgMAAQQDAQAAAAAAAAABAhEDIRIxQSIEEzKBUWFxI//aAAwDAQACEQMRAD8A9gPROEycHJACJTlNCdACAXQTBdAIASeEpTgoAdoThJKUAc1dJ/PNY/GrzbdLdD3aY/pmHOHNziQOTZWlxi42KesFx2Z4TqfALHXb4Y+schsuDBvgDZb4SR5KGxkUed9o7nacR/USee4eGXqgUequ3Ty53XPw3fVVHHMncIA/PJZWzoVQNuBn0UNKltOAVmu3InmrvZ+z2qnRNcqQlQ5So0/Z7CQG6LRNt4UuF2cNCtmgsvZr10Dvhrh9BXH01w9igsihUtlTrWSLOYontQSZ68w7LRZvEsOjMBb6qxBsStQZVoypkSimtmE5Ka2fuPku8Rtdl/JV53rT2jntcXQXsrotPTIrYdlcZ+DWDp7rz3hund56eSwNOpn1Hqi9jcbilP4ux35Kme9srBzZBkHMKF6zPYrG/iUthxzbkfoei0rnStSdowyjxdFeq5VHFWKqjtmS7kFEnWwW3RfpMgAcPdM8ZpPPqmCyt2aEihjWJtt6D6jtGjIcXaNHiYXnlhbAg1XlzqjiXPEaE57/AMyRLt5ihqXDLdmYpw+pGcv/AEg9Bn4qzXpbdMhsNc4R1UPIsfYODl0VOzWJj4hDy0NGbZ1O7XTgirrIOJO0BOcQqeE4G2kJqhp2yBp8u6M0Tfg5nJ+SZz5Mz/baR6AkkQnWkoOkCmC6QA8px0TLoFADtTxCYBOCgB05CdRXD4HPNAAHGKhqVgz9LRn10PlmFku2uIAUhTblpPQAaeXstA6sG7byeDR4AuPqvP8AHbg1HmenQaZeSRklSNeGHKSM5VyBPHIKg8wD5+32V6/OcDd7lD6vDj7fgSktGmT2Q125eP8Aj6LSdkrWTPFZ28MZdPutr2RodxvQIm9Fsa3ZsbSnACmf0XFEpPKqSVq4zUD25Ky5QOVWWRXDVBUGatBROaoLlOoFSr05RN7VTqtQFmYxiwkHLosy5q3V+zI81jr2lDyOP0TccvDPmj6QMOXQ+6vUKsO/N6Gh0Srk5A/n5qmSQmLNTgGJfCrtMw12RO4TofNeq2tztN5+68PpukeBXovYzGvi0oce+yGu5j9LvESDzCnG60VzRvZqKpUtq2G9VA/MjmregU5H4Jghyq+I3zaNF9VxyY0uPhp6wpmlYj9puKwynbg/6rtp8a7DTp4n2SUtjX0AMIu/muKkmpUeSRxnP0HstTbVm1Gg0oO8g5Rx6FZO4rtDQ2n8uRPX6LRdnqJFHIQ7MydT/iFadLy7KJtv/Ay9wgRv91y27B4+qitXtY0PcSIJna8ULuO1Ddo7LXRu0SH9Lybd1/hP30lR6vC6CUJBdEzCOqdJOEAdJAJFdQgBBdQuWhdIAUqlfvgHkrhCEY9c7NJ0a/K0byZGnqfBQ+iUrZjsYvu7yAnzy+gWNuK8NLz+fkotj9TPYB119EAxV8w0HTVYpu3R1cUeMbBFR0nPn9JKia2TJ018B+Qp3sn8/N65Igep+gV0Q1eyhd5kDeTPmvQMEcKdME8AABqTyWFsqXxKw4SvRsItwO84afKOHEqs6tItDpserjdQCRSd4odU7ZVf/BHWfaFex3tNTo935nHRrdSshe9sKhcAKWzOm0DJCsk2tIW5JabNVbdpnvMOpkfnNGGVNoZcFj8MxkuMPbB5aLZYSJGe8Kj7HKvCtUfEoZfXbgO6iOLN2ZWSucQIdx5TA6kqq2yzeiO4/enOyeR0XNPCbmZdUPmqt7fVwwPDwwODi2dTsxOyI1M5TwUFjjNyQXbe2AASHxmOR4p/GVGXnG/QuadVgO1L2+o5hAMVZmHDTVaOyxYVmyAQd7TqPuELxm2EGNDmlJ09jZK1ozdUQfzwVm3dLCOH1Va4GnQei6takELTLaMcXUi7QqZdEawHFPgV2v8A0O7r+h+xzQBj4crVB+rfJJHPZ7Vh1cOggyFfL1huw2Llw+GTmNPDRbXbRJ2LUeJ2XLyTEb9tziVR7pNNrhTbH8rcp85XofajFRb2lWpOYaQ3+52Q915j2XIaWuOszPPmpgtWVk90bG2sKQgEBzdROoJROkI03acIQW+uw3vbIkjLPKeis2WLNdRcS4B43HjyG9V4Sck3shyik0hu01Eua1wkxIIHPQ+aEf8A57943A6TqJRPBL9zi4VI2WkEl2UEmNlWbm+oh5ioyN2abDlvkJlw7R6kQknJTNanlDoaJ2lINS0QA67C5XSAHCcJgU4QBwTvWR7SX2bjuYSf+WYb6T5rUV6sDoFgO1dzs0wN7pcfEnXyaPBLnKkOxRuRkLupNQngB90Du6pJy36z6Ik95IJ3n/qJQ5ozJ1jIdd565rH6dXpUcEbIA/Uh2IXAaNkGTvVu7r7DSf1HTkgD3yc06Eb2Zss+KpGo7KWsmStzBDYGu4rMdjqXcaVuKdrI5rPP8maY6ijNW3Z406vxjD3cHaZ8CNDzQfEezrnVdqHRuB70A5wCTot4+mQqlWgDqPPNMWRpUUeKLd0ZyxsTthx3RlE5DcStlbsg5KrbWo4IpSZvUdstVAXGm6rJXFmDIInj7ra4wMzzWfdbGckPTCrBTrMPZsnbI4HvCehXFLCWNEZxw2SEbp0eSnFshzZKxoCMw9syBB6R57lDiNr3dfZaCpRhDb2nkVS9kuOjz+8ZBjqFDTyV3FB3yqMrdHo5c9SLj9AeCkc7IOUFEzku6OYIS2hyYewO9LKgcDw8x/iV61ZXIe0OByIB814fh9eDB3HJeq9kLmaezw06HOPNKemW7QI/aZdbXwLcfrcXu/tGQ9SqGFWlOmRJ/tB4qrjbzdYo+NKcMH/HX1KJ1sObLZkER4pnLikmJ4uW0Q4navdV3bOWe4dV1QtXCow02zDmzGec65p6Fy+ptNaAQDMlG7ekGwRoG5eOpUyypPYrg30Q4u0/BfAE7YLtxMLOVMPrT/pnzH3Wt2xT2qhG052UHcNwA+qkZcPIkUyJ6fZJ+5Jbi7smcIt70ekJwlCdbhI4KfZTQpEAcwukwC6AQAgF2AmhJ2QQALxN/dgauMDocl5f20vdqo6NJgZ6Naf+l6D2iu9gDiAdn0z858l5Ni1facTz9J+6y5n4bfpo7spbXdj8z1UTcmSRx8zmpaTJbHE+mZPsob85AePhCz/0bwFiVWShzRLgFdvtfRUaWq24/wATnZfzN12KrQQwr0i1b3QvKcAuoqtOhyXptrcwJWN6Zvj0XatCQqj7beV3WxOAgOI4oXHZB1UuiUmExiDdrYY3aO8nQIg2pIzyQ3CLPYExn+aq/wDvcfMyOmitFES/ooYigV1SJyaYRjFrtpOWSz9e/MwwDqVEi5xbYk4O2XjMGJRenWB0QAskknerFncEHZJ6KhKYWqulDLw5HofZWKlZUq9SWk9UIiRiL8S4lDC7NFb8d4oQ7VbcfRys/ZYou9FZpHv9VSpOzVtmrfzeiSLY3o6cYd4r0XsTiAFKo53+3TJPQS4fVee3DJf1/Pojdhf/AA7G6zG05rGDj3nEH0lKq6G9JnfZ1pft1D8z3E+srRUr0EjvabihOD22zTYAIJb7hEKOFwJJz3cESSXyYuMn0gjhlMCo8bMSJ65olc24dTgHZIESOqo0LfUg96PCNVWOLkuLIIc0acc0qdPaXYLQRuGt5kRr4KajReGtioYgRpvEqOnWqbExG5Y/FP3k1n7AqbMwNkOjIAZR0U/TYqXJe+Cc+RJpHvwCRTroBbhQwThNC6AQA66CYLoBADpqp7p6JwFxX+U859kAYXtxeQTHNvgDE+YK84vjmRvAB+y23a6p/EAO5pPq4n6rElsmeJz8hCw5HcjqYVUR6bIaZ3Aeuf51VO+Mhx4D3/7Vy/7tFx3mfYhUb50UnHj9gl+j/ADejNDwIciV26Sen0VJzJHRa4dGDKrYZtb1jGNcTBBHvmvSX1CKQI5HwXjtcN2QY1aQeucHpovVeyd2K9nTk57Oy7+5vdPsD4pOWNKzRhyXKmXLk7LSToASq2DUA47btToOARF1ttUyw6xH2QqphbqtJzGPNKoDk4EjPgeRSY9ml6Rp6Y6Lm5Ij5m+YQLsvY7VEsuXubXYXhwcdQHAtcDvGzvRmv2fBFQtqGGkbIOZziU7XQnlH0CXTBqS2OoQ59NoP+Mlp7zsmxtSPiktAJnKZBAj1Qm5wmmzaL35BzYk/pyyPnCo0W+7HwCXNyxokujyVahcNqnuGRIzCXaCk2o51Oi0EyWl25o2W+ec6K9guGNpBrB1J4nipaSRKbbJq7TsNJ1VNn+mOe0fMn/CI4y6TsjhGSGYnXFKk4/ytPnuHmqJXombpWYq6uXuLjA2Q50c4J1Q0q03ECKezAz1+qqhdCKo405cjphVyi7MKkrDHKJKy2N0FcMtzVrMY3MukZ8czKWI25Y34c6uIPMtcWz+cVd7D53bTuY17jyERPqmvc7vZdlBcSOZJd7lKS3Rpb1ZpLGsBTa4cgJ4AQrNpdTtbXBUrKmX5RAbv3dFc/ewO6QCFXaRVtMv0nN2QZziBwXF6Ts7bae09uUjhoVWoVmyQGkncI9gpbFtQ/Lm2SDJ9kpxt/ronkkv2XbFziQ91VuwPmaRB8TKss7UWrcjVaCCcvFZ7FcRpEVKBOzVPcDhuJI3qG07LUwwCpUftiQdmI1MRI4Qn45pQXL4mXIm5fHZ7iAnASTglaCoguoTQuggBwkEk29AHYCjrae3Vd7YXLmzKAPLu052q9bg1ob5Mj6uWW+B3GE6ujT+WdFqO1bYqXIyyc0882iPqgeJ1Q23bHzTTjkAz7keSxSXyZ1Mb+KA+L1JpdY9ZKHudtUegHqB9Z8lYuqk0ugHoVQtXZFp3zHqfqVRIayhWGf51Hsqjd/JXauv5uz+qqP1CfFmWa2R12RnuK03YTG/g1DTJ7j8xO5w+49kBBGh0Kh2Cx/CMwfYqzXKNFV8JKSPbmVJzCVCl354rK9lsf+IwNce+Nf6hxC1lvVkrHTTN/wCSsnubJtQd4SdPBdi0Y1pio5pIE8403rtijuGSmqVC2/AVeXDi4/xHEDhAB9ELuGBxPdkk6uz8c0Wr0eSqVAqtjk0l0Dm0ANylt8jPJdVRChqVIb1VCCJz5JcVlO2GJzFJvHad9AjGMYqKNOdXaNHE/YLB1XlxLiZJJJPNaMMLdsxfU5KXFEaSctSK1nPHB4qVoUCkpVFDJXZt/wBmOGGpcPdlstbBnTvZ/wDyoLxodidWPlY8N8Bl7youw2O/u9cye5UEOjcRmD7pYJXDq1Z7v1OcRP8AcSk+tmhrSo0N3VDRDctdFFhrgQWuMGciVWfcB5AGvomtaxlzHRlOYVebSDjbDFS7dTc2WgtmC4bhzV6gHAVC1sgnpE70MtqchoLiQdRvA5lFLWpsudTnJzZBPlA5pLc1LfRdxi42jP4vgVNrKld5cHbQJaD82YieGas0O2zNkbVFxMCTIRW5wltbuuJ/pIVNvYSm3Iu2iJzjWTI+3gqwUM8F9zwz5IzxS/5+ns05rpKE5XRFiAXQCYLoIAjrVYBMTyCzmKXV67/SY1gH8xLp3jIBacqtfXjKTC95hoEkkwEEo89fe4rTJOw144bJ37txVGv+0K8pD+LQAAnlAJTds+3VYjZpu+EDmB/ulv8AM7+QcBr0Xl97elxJc8udzJ90l96ZpitbRrsW7aOrl5LWt22sDo/p2oPXP0QavelwEnl5aeyAUq+fI5H3lWzVgTrpPmlyiaITVaLTbvKCciVVc/Zd5Ry5qGuc9cs13b1A8hrsjuP0PBRxJ52TVwHCRv8AfeqBG7yVh7S0xrGsJsjvAQtA9lcjJSfMzmNPsp62zET+dVF8UAZK1laJrKsWOBBgjQre4VjoeBtZO9OoXnbH5o/YZgJc1Y3HLw9Os7sFXS4ELE2FZ4GRyRaliJjMFLWhjSLtzEwh9dc1bzPeqdxecioeyU6Gr1MkKur2Eq9clD7jepSKORncbuS9+e5DtlW8QMuKrOW2HRzsm5NnBXKUpwEwQcwkCui1LYQGye2rEHgdxRbDbprTnvQZjFIwEJUlY+EvGaJuJNa4lR08VM7cRtHTkgrSSYU9cOAaI+uSrxvsvypGps8UO22RLXt3bt6vYjcOLAxhO26dg6aCTmsvgt7Hdcc26dEdp0g4sdm5ofkZy0SckOUk/wCCFPjH/Qv2Tu6+y74wdIPckQYjOYRsPP6pB3jgVXw9p+GBIzzEcyVJWw47R/ieqxzw5OT4rXf7GwlDjUns9T1Tpk4C7JhHhPCaUzqoCAO15t+0zGzT2KYMuMujc0CWtEcZkzyWwxfG2Umkk7tOe5eK9r8UNau554QOAaN3qlzlSofhhydmaxG9LiSSZMydSep3ocWHUqd2bkiCVRaHvZCGqVj8p81w9RtdCt2V6Y7n7wmFTOQmqtXARRRyaZYqVJMg5nNcmsd+aj2kp5IonkSB/FcbUrlxTtRRF2y1bsWgw9uSDWNOQj9nTSJmyCD2Hoo1ohCLFyKgpQ47cwIbeEK7Uchd29QQykWqje5AomGQJQfFKsAq8exUujO12ySq3wCTAGav2bNp4HE+m9W7OiPiNcdXE+q1QfhlnG9gA0yDmrH7g8fpKLY9YgEEayi9/Rim3jA9k0z1syX7qeCjcwjctAGgjqo62HjX88Qo2X0AQ5XrSqOXiuquHZ5Zeylp4aHMneNQoCgjbNY/uvaBz06QVRxOk6k8DVv6TxHBdYaXCo1hggkDPUa6FE+0dGaTeLSIJ4EQoZNgEXmw6dlpnctDh1659GAzYgkxp83BZemBtSUds673Cf05AeCq2VasIV8QrUatEsJ2GiH+ORnwRZvbaiMjSe4jUgSDzBlCxamq0tFSCWnay04eCsYf2ac2m0OFMkb9rmY3cEYuLiIyxmpHvwTpErh78uaaWFUqR+ZeKHVHEgmYaNXH6A709Z8kyYA8hvlZvFu1NNpLR3o3DP1QTRicexF1ZznPe4ND4ayYAE6nid6zWLNlxg8lpbqk17zULcznnu8NAs3iZhx6/ZIyRaabN2KSppARliQNonX7wuzTgImaM029FUqUZIG7f0/MkSIj6yClhxfnx0HLioLq22XRyW7sMFPwtsiOGX9J3rJY1bxXJmW6K6WhfJOQMqsyULQiLqPejiD6KAW/cJ4R9lRSLuFsrxvTElT02+aaqFaytUrK5XbV3TYnDPJD/gIx9C2HUe6EetqeiFWLcgi9oc1mka4F+2yKKUnKhRCssYqDCWohtRklXzTnekKUCVFkAu8ECFmcVfkUexavCz9em55IaJJ/M02CticjKmFU/mdHBrepzPk1p80Rt7f+IxsbwrVpZfBpAO+cScuLomPAAeClsqJ2trQrdCNbMM5WdXOHmo/MZApsYqDQbskZr5Nnks3fOkoYFJgzV6m1RW1qTmpqbgHQVACdaAjguKFt83QblfbSLtFxcQ0bIzJiY9kcbJ5UDLe12quU90bR9Bp1KWOXH8MA6zu5I9Z2Hwg579SBlwGvmgF+BUJnj6pclRdOwA5wjmrFtiD/ANLdBmorq1LDyUlO4LAYzy3oZQP4SB87i4OiCAYBHNF3Y9Qb3SXAiOPBZ7D8SP7rVJEkRHpmiNp2jtvht2m96BMtJM7896VPCpvuiFk4ro+iyFXuXZRxn2SSWkUY/tTjRksachO0RvO8LEbec8c0kldEkzG7TXRuCyOIumRvEpJKmT8RuN/I7t6o+C3jJb6q3gNtt1gYyDh4jT3SSSn2jR1F0b69oxTPAbJ67JBPpK877QYS74jtnx6jL6JJJplQI2SIndkmo1hDxxz9RPlqkks8jUm9HNq3Mzw9ZUVwzvR1Pr/hJJC7JfR1Tpd2ef0lWbegPNJJXjuQqWoF2jRLR3cxrH2KJYddhxjQ8DqmSVcsElYzBNt0GqRVhlZJJZTaS0TtFSX5DW5pJIStlJOjO1MKfVdLu63/ANj9lYo2YZ3Wt68fFJJdKMFFaOXObl2VbujtOgKxStgMkySYLLF20/Db0QCpTk+6SSVIai5YgDJXatixx+USkkrEMidhtR7iyiSYGemyOpKkssFLX7dRwcW6QMp6nVJJBAP7S44G90Zu9uZQO2OXX31TpJci0GWHM2mwQqF3h8CW5jfxH+EklD7JRxYXHw2VBEg+iP4f2rptpMaaQBAAOm7JJJEIq2xOSTWj/9k="/>
          <p:cNvSpPr>
            <a:spLocks noChangeAspect="1" noChangeArrowheads="1"/>
          </p:cNvSpPr>
          <p:nvPr/>
        </p:nvSpPr>
        <p:spPr bwMode="auto">
          <a:xfrm>
            <a:off x="1130300"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hISERUUExMWFRUVFxgUFRgYFxUUFhQVFxUXFBgXGBYXGyYeFxojGhQWHy8gIycpLCwsGB4xNTAqNSYrLCkBCQoKDgwOGg8PGikdHBwsKSkpKSosKSwpLCkpLCkpLCkpKSksKSkpMCkpLCkpLCkpKSkpKSksLCksLCkpKSwpKf/AABEIAMIBBAMBIgACEQEDEQH/xAAcAAABBQEBAQAAAAAAAAAAAAAFAAMEBgcCAQj/xABMEAACAAMEBQYJCAcIAgMAAAABAgADEQQSITEFBiJBURNhcYGRsQcjMnJzobKzwRQzNEJSktHwCFRigpPS4RUXJENTosLxFiU1o+L/xAAZAQADAQEBAAAAAAAAAAAAAAABAgMABAX/xAAoEQACAgEDBQEAAgIDAAAAAAAAAQIRAyExUQQSFDJBE1KxgaEFIkL/2gAMAwEAAhEDEQA/AMd1h+l2j0033jRevBVLrKneevsmKLrD9LtHppvvGjRPA7LrJtHnp7JiWX0Y0dy5CTHRlmCHIR4ZEcJYHcmYVwxPMiOeQgBILJhAmUuyvmt7I/GLDMk4HoPdASTLwXzT7KmCgFu0ZJ8UvX3mH2kxL0TZ/EJ1+0YfazQ9ABDSojzJMGHs0R5lmjUArryKzOr4wbsMvKIjWekzq+MFbHLhWMF7CuHWvc0E0iDZVw6x3NE5YVgZ2IgaR8tPNfvlxPED9JnbTzZnfLii2EGGMcNHlYQhjHMNusP3Y6EqCYGvJhhpUF2s9chjzQ01j+0wHN5Tdg+JgBAxlYjpiFoeT4lOg+0YtUnRo3S68749ijDtrHtqLLskLUcwyhWYrWnLbJSWgmsagZFqKB9UCuGQ3AxR9MazS1lsJSkmlAQLoG0OOJ7BHes1km2i3zhKlvNYcmKS1LU8WvDBR0kRNsPgltc4eOZLOp4nlZnHyUN0feii0RzSlJukCNGaUlTEUmaFc+UpK51PRupElgzOqSpbWhiLwEpS5GNMaVC5ZkiLvovwTaOs4Bmq1oYb5zbFfRLRe2sWE6TkSECIFVRkqAIo6AKAQjmltqXUX9K/onR2kigVuSsqftePn081TcXrYxg3hLklNKWlS5chwCxoCx5NcSBgI+gNIa6IMFp3x89eEC1cppGe/wBplP8A9aw+B3I0loV2FChR2CBDWH6XaPTTfeNGl+BQeJtPnp7LRmmsP0u0emm+8aNQ8Bq1k2nz5fstEs3oNHc0cSY9MiJsmThHZkRxUVBhkRzyEEjIjzkIWggyZIwPQe6AlnsYVFAGARu5fxi1zZGyeg90Cvk+yOaWx9j8YKBZa9DSPEJ0H2jEh7PHehl8QnQfaMe6T0hLkSzMmNdUYcSScAAN5MVaoWyI9niPMs8VjSGvU1mdZYVUL3UcipCqSHvKxoxqMDljvii6w61vMe68xyi1olaKcd4FBC2NRpc6Vt1GI5sYn2RIxfRmupktS4bu/aao6KEAZxpWrWtyTmCPgT5LVwamFDwMBphLrZx3juaJYiNIHeO4xJhGKdQN0sdtPNmd8uCIgbpby5fmv7UuHQpDLR6GjkzQDS6CcRg/A50K82UeTZt3G6egY07BBlLtVsKTZOkAEEnACO8T5KE87bI7MzDZS8mGZpTp3d8T7zncF412iOoYeuMneoCOLEzeU2HBdkerOOkSWmAFTwAvH1ZRxabZKT5yZXmJ/wCI+MB7ZrtJQUUV9Q7BCuQSwh2O6704nsGHriNaJcsG9MIJ/aOH3f8AuKPb9fZjeTgOz+sV606fmOcWMC2w0aXatZZMsUB6hQCAFv16+zh0fiYoz2yu+sMTLVG7b3MHbfrbNbf2msArXpiY2bExHZychHhs5PNDqKNYxMtzRQdZWraXPm+wsX97IOMUHWcUtL/u+yI6MS1EkCoUKFHQIENYfpdo9NN940at4BUrKtXny/ZaMp1h+l2j0033jRrf6Py1k2vz5XsvE8vqNHc1eRKw64cMqH7PLw64c5OOFlCC0mPORia0uPOTgGIE6Vst5p7jA7kNg80pu+XByfL2W81vZMQOT2G9Ee+XBRgrZ7Usmy8o5oqIzseAWrHujJ9Z9cWtAxNL2AUY3LxyPEgYYZmLF4U9Ncho6TKBpy70bnlywZjDoLXAeYxiUy1vMbMges88WaukCJdpFr+U2i4K3a0bfRRmK7yWqTBK26kq+K5kQxqPo66gemeXPF15Aq2OB6Qf+o55yp6HTCNrUyzSmqTIppn3RC0LbJkmYL+SuuB37VT/ANxqFuUFscYpetejQJcxwMV2x0DP1VgxyXozSx0rNyskwFRSu4UOYwOcSoA6l2wzbFIdsSZaVOdSAQe6vXB6AznPRAvTHlp5szvlwTgVpo7SebM75cNFgYMmttscfKOQqM4TzsBv66b4i2ucA7i8BRmH1hvI3YGPZAvFcjUjid43mKPUAQFvKphSooRXKooRWm7CKzpHWe0vUFrvMMBBh27yOwkfCAulLLjUb4SvgSvWmbMat6YcerugXPmFfrH1wbnyoD2uSScATDKjAybbG4mGFtDEjHAmHpy0ahwPCGZa4p0n2jDaGCkmVxJMSxJwJAyBJ6B3wzIWCWj5zJMVlBJrQAZm9s0pvrWlN8LdGIlntCKBMdHZMcFIBJoadIqOuhpESTa1aoBrvUnAslSA1OOEaImjbPMlXrQVkyiACGcKTtGhBrsMCMLmd6hrQQ1pHVvRtps7JZw1+Uiqk4CaWRS+F15my+Jy4E5QYyjYe2VXRnk2YKxnus5/xMz932Fi+6H1LnzJzLNmPJRQWD8mSzkMqgXGIp5ROe6KRrnYOQts6VfL3CBeKhSdhTioJAz4x0xUVLR2JK1ugJChQoqIENYfpdo9NN940a7+j181a/Pley8ZFrD9LtHppvvGjZP0b1Bl2yv2pXsvEsvqFbmwWZdnrh25HSrSPaRwspY0UjwLDpjwCAEj2hdhvNb2TECYmwfR/FIJ2obDea3smIU5dg+j+KQ0QFF8IdhE6ZJUyw4SQxowqAGZr1BkGIlrtZjdSsZZY9EO05ZQHlH47zGsa5FZlqFnL3C1lSZmRVFmziwFBXNVy4wDsOjEklGugOoCk1riMKgxnJxbs6IxTgqJFp0mbPKoJQF0UBVr1KDepAPfFOt+m2vXlmTFLE4kUvEZ4c0Xs2gVyrAfSWhhMZay6033QcN+WHrhYtXqNKL+DWhtNu8ou+NzAtu/7ht9MpafE3SpmkSgSMKuQgPRUiH7LoIGzzZYrecF8CaKQagADCm7rhjU3QbC1q94FBemgMSoBQXlxUEgg8Acd0FKLYJOSWpsOhtGrZ5KSUylhV6bq3a/7RE8GIWjpkwylM1QsygvAG8Acd9BjSlRTA1iUDCs5x2BOmjty/Nmd8uCimBOnfLl+bM/4QUBlfZBeaqmtTvBB31ziZYMDeoTdxoMTmMo4MocBxyhNKUihAiwp4Ri3nv7ZiPaJVREmXKoKR6ZcKErdrs0V226PdjUVpU5Cpr2xfJ1krujiwWAbQoBtZnhADZm87Qc2hN00UVY3aha5A88LSOh3s/JXyMfK/Yfyyp6m7QYuOsEsrZbSEwYoMQaY3jj00rjAS22E2haXi3+IZcBTaIJABxwYuBl2xbFFXc9hJN1oCrNpKUWu3xXgcMuc4QZ0RNUz5NCD42WMCDm44RWtMarBZjJexU0wIdWAJFQaDhEjU/R3I2qWDjyk+zigFKXZwNSa8/qiueGJJuDf+QRlL6jc9EaIlKK3FLVIvEAmqsVwJyy3RL0wPEt1e0I4kPMq6qq4MSCWON4l8gDvJHVHdvYmSSRQ4VB84RKK3GbKXaaK6kgkF1FBTHG8Kk5LVRXmjBfCOxOk7STTFwaDAAXFoB0CgjedLOROs9KXTPQTKivi6MW6MgOuMK8J5U6VtV3yb4u7sLi0wg4fZmktLKtChQo6hAhrD9LtHppvvGjZf0bfm7Z50n2ZkY1rD9LtHppvvGjZf0bfm7Z50r2ZkSzejCtzaIUKPI4igjCjyPGYDEmkAxxafIbzW7jEWeuwfR/FY7tdtliWSWFCpAzzIO7OAesOtcuz2e8q8o7ESZaVu35pI2a0NAKYmGjuYqvhS0A7T7FaUNLqlGoaHZmK4ApxVpkD7ROxIrWjMMTU0vYeqHtPaRmTeRZ2BmLKDYYKCTfoBwxA56CK7bNI0eu5sR+eaGmu4pB1oFhONY7M28CGa6KdfVA+VbQaQxpNZxW9LmcmDgcKntBwiXaXjI6mTJ8qYCzsbwoBS6lK0wGY684uGpNjVrSZgGEtCTwvubopwNA5jO5E20BwpN6WcWN9mFdxo2X9Y13UywclZgxwaaeVPMpFJY+7j++YLVCTloWVDh1/Ax2DDSHDr/GOg0AgPKYF6d8uX5sz/hBFTAzTZ25fmzP+EBbmBseiPaQosIOy1h4WeOLNMUHE0FRXmFRX1QRbS1lX/MTtr8YUxCay4QrNLAFDTElsKEhTdzB5mBpziHpmslkGcyX/t+MNHXKxL/nSxTDNRhCt8BAGssutnngZigwxwZZlK0y8mIGqi8tNZArVM/lgeSmS5dxQCDeKAYtTDOLS3hAsI/z1+8v4xHmeE2wj/OXtiqmkmmgdupXZupdonTZjAXBeqL6tVgQcqcN/TDUvwe2yXPkzVCMqTZbsASr3RNVmuh6KaAE0rFhbwnWPc/f+ENP4UrIN/f+EJbDRcZUthNYkrcKrTO9eDOWrupRlp0GHbQoZSpOf/cUNvCxZefsb8IZfwuWfcD90wynJbI1Fht+qxmMpE0KFYN5NSQN0fNfhIsnJaTtMutbjKtcq0loK0jbm8Lsncjfd/rGGa/6RFo0jPnAECYwYVwzRYphvu1QJbFehQoUdYgQ1h+l2j0033jRsv6Nvzds86T7MyMa1h+l2j0033jRsn6Nx8XbPOk+zMiWb0YVubRWPI8vRG0hbeSllqVOAA5yd/AAVJPAGOEoO2i0qgqxA3DnJyA4xXZ+sVmnEgTL9yt4KcJeGZGZOJ3Y7or9u5O1F1mPMqBSXMFQrswq1FO6t0DmAgBbNAzgTR6WlTsOKXLSqgC44yLCmDZnsIdIIe1sJnyFMie1+WbyhGIEziGpmdmoO7ERR7bp2bOlo7uWMmajDAKVvEqaUAxxGJ4w3J064cTDeV/JmqTS6d1K7sDQ7qEZxFt8sATSuTAMOgkOOuo9UUSMWbSbAzzd8kKFXmWmz3GK3apN8MgNCNpTz8OjcemDNkncpJltvuKGPUKE9YHrgdpICXWYSFA2iT00I+EMkAB2LSpBxGIwIOYIzEWyw6YlOtGGe7dFKFtWfMZ0UriKg41FPK5q0MMaQ0lRgsvCnlNz8IRwsopUaTq/oSXPniUoNwbc3E0CA+SOBY7I6zujUAYoXgf0ws2xvLIUTZUwlyAA0xJmKOx30o6cwURew0TkqdCuXcSFOEd1hpTh1j4x7ehAD6tAvT1oVWl1bJXwGLY3abI6DiaCCCmA2nBIlzROmiYQy3aIFoSuTEk1GBpAMNJa1IrdftUH7uR+9Ht4EEg1AzwoV85TkOcVHPEywzLLMQOqTLrZVOIoaEEBsDURB05Oly/mQ1aYkmgCnZIAIqT6umHprWxdBqccIpOk7EEc4YRdK3lr+a74C6as9RWHWoCmzpY4RFmIOET7UlDEGa1KmHSMR2URLs8pSKgA05huw3wGFtmkVMrDmDHuMOSNLzJYIWWca5y5p3k7hxMU/N8AtBu7hkvNgscrLqccOyA//kE4fVHXKmfhDH/kE4Z3D+46w35yBYUlz1IFSK1KnzgaER0TFeOmCDknlM+ZGLGpGO6OjrEeCfeMBwlwG0HwRFF1n+kzP3fYWDg1gbO4COZv6RX9PTb09mH1gh7UUw0ItPUzYOhQoUVFCGsP0u0emm+8aNi/Ry+atnnyfZmRjusP0u0emm+8aNh/R0+atnnyfZmRLN6MK3NkrFP07pW/aGUt4qXWWQPrNTaJ44gin7J4xY9K2/kZEyZvVSVr9qlFHbSKBZ7KGVlv+Nug0OdZgBPWSRjHFEqEp8whFYUIark54/VHNiVHVA3SVpZJdDtqootfLRshQ9PfEJ9NrZGI5aXNBoCim9ioOf1aY9sQ52tlXBEiS0sm8CL4Ip9RqsReBpXoqM4qkYhacsoLLMA2rlyZ+2BQMacboB6RWAcqoWZLONy+o51oHX1MYsFu04JpJCrLoKp9bFRXHmPk9ZgC8xWnOUBCsMjjSiXc+GyYdAIi60NJAWWl6iBTeJu4cy4kYwF0rpidaD4xsAcFAuqDxpvPOawX+TIVRiNwHqhm0WCUA2FBQGvDOGQANZJjKDdzOHRvJ9XrjhJedd2JJ+MS5QAGyMTiSa78QKdFI6aXWWxOZDdxg2Y0XwZTVskykyg+VXZKkY0dSWUMdwYsR0kcI1QGMHsNuJkyc8KvXnCBe0GsbJq9pj5RJDEguuy+6rUrepuqMemsQyL6FE606QubKqGaiEi8AaNMVMBvO0D1iJavA2ZYV+ULNAFStxjvN0h19SkdQgjZ5QoKnMVAFK/nCIBHg2/gKnmAzMQ9J6ONoVLpUoVbEsfrAXSKA1yrD82WHRlBZSQRUgEVyoaY9IpAXWLXiRYGSTNlWi6yAI8qWJkugF0i8GvVHAiuRgxVvQDZK0BoOfJlsr8kdq8LrnCoo1aqKZD1w1pADJhifJpRq13VUnpx4R1ovXWy2hTyMyrhSQkxXkTCQMqTF2uqsDtJadtizqIwu1xuqpCigOw1wlhiYol82Fsk6CsTTEYCl5WpQ1FRSoINOGHVEbTejZiLtIQOOa9oy64bOkJpALTJld+2w9VcIiz7ZMofGP8AfbI4HflGWhiqaQl4wEt1bpG80UdZpGlW/wAHVoNbkyU3Mb6euhEULT+iZsm0JJmrcYLytAVaqklFIIJwqD2RbHUmB7CsdkBFYmrYBx7o5skg08thQ0yU946YlykIzavDADuzj0UlRztnC2QDf+e2HksfA9/4x4LxJoAaYEkkKObLE5ZZcYkpUDGlaY8MM6c3TDoWxr5GeaOWsPMvZ/SJ65R44hgFP1rlBZNLoBY0FKdHeRFA1hSk9gNwUdiKI0HWpqzZScNo9VT8FjP9Yj/iH/d9kRy5H/3ovDYGQoUKFGCGsP0u0emm+8aNf/R4PirZ58r2XjINYfpdo9NN940a7+j0fFWvz5XsvEs3oFbl219tdFlS65iY5G80CovrZhFd0w0ssXlsOUllVPAkEAim8Q7rvay1vRQTRJaoeF5w0zHn2l7IiaR0MLRLE6WQGIFcQKtgKdN4GOSOxU4OhLPNBYKJWLEkHZACD6rZDHcYrNss0uVMBScpBqDmVYc6n4QVms8g3ZxRkY0KXsWqBwypdBhLoCzz2UyZoBNRcmYEHPyhnkd0URiv2plALocBgwOJAwFa7xU5xDE8qWI+1dXsNeyhMWibq2JLeNmy1oCSAbxIqcKAbwYqEmQbzV8kMZcsfsXqljzkCkOgE9V2BzViHNW9VTlVR+fVE5GxYc5iIF2sft17BX4RjERpIDnnFe0kx3LkgqRzEER3avKXnC9lIaE25Mc/s1+MYB3o9qADmC9rY+oRo3g/0jSeVJHji4A4nGalOpXHXGbS5yhubP1/1iy6p2otbrIpN0CeoFfquwIUHnJIB6YElaMbRIlXmzoq1Z2yCrQ7+OffHcjW2xMKE3AK+WhAIG+uIpvxgFrJpYU+TyjVAfGN/qvvHmj4UyEeapaB5Z+VmDxSHZH+q4PrRT2kcAamEe1CN6l2+Ry2FRvFQQSMIrOuVmDoJAmTFDbbmWVWYCKFBiLpFRiDuix6St4lJXC8fJB48TzDfFQmkkljUkmuPPmTz/0EJkarbUKRU01MR3HKzLYAm0rraJdb4pQqLhIx34U54PSbJyaKisWCilXC3ziTVuTotccwBEokQ005eI7REbDGKjsRpinj6v6xGmLuqewRImzR+axFd+nsMEwVla2TpaXRQ0yvYxn+kNJvarZOnvStVlCmQWUKUH7zMeuDelLXyctmNaKC3YKxXtDWUiWlc22j0ttmOnBHWxJsLyJdAPzjHrzAKk7sYcjkyq4UwIIJjvIkhUuiijKOpjEXec9OABJp2RzJmnJga76Yg7qg8O6H1QEg9IGeFc+jKGTFY6qwnSHUSOZzhVLfZBPYK/CGAZ9pufetUw7k2B2//mKRp/59uhfZEa/qV4Ov7RkzZ7T2lHlmVaIrhgqrUmpB8okZ7oy3XnRRs1vnyC9/k2CXqXb2yprdqaZ8Y4ruTZ0rRUAYUKFDGCGsP0u0emm+8aNb/R8+atfnyvZeMk1h+l2j0033jRrHgCmXZFsfcjS3PMFSY3wiOd1BsaO4xrDbjMt7upztIVcaYCYssDnFFicl2plPXkmmVBGanGhHX3xV7JaA8+QQa3p8oknnmKT3xaLbLx/fB6iR+MQXqijI9u1SIJZTygqtCM6EPmP3YHTtHuhFFYG8KUBrXLd0xZrO7BsyBVO54407rE6AKhJaq48KUNYJgJpSVMK1cHlAhIBzdRupnUH4xX7O6hL5IIAw6a490FZk+Y8y8WLPVaHhSpFOwQI0rZLs+at24AwJXcjOqsw+8xwhkA9kE4E55npJiJap5DGq7FGN4HEVqp9UTLwvfngfxiPa5YYXeknoBJ7yIYArQcFOWyB0YV/CB059qYeY/CC01BdA3juuqD8ID2ZL00ndUk8+OAjIxIsdkLmtRWgNBS9Wm4HKnE16IN6Is7LOk12Qs2WRnX5xamudcc4HNZyCSiIKUoQACInWa0tTHMVZekYj1wGY+gNIaqyph2lUXjS8p5J+J8nBjgd2/dTEjZ7SiSibhlpLJRQRSqrsi6uYBNQK50B3xFtOtFjS6Zk6WGoGpW8wDLXIVIqDFY0tr5ZprUDtcXKiNieOWfDhjDzmktCVpfSdbZ5nMWYYbhuABwHUfXEZrOOAhjRmn5M8uED+LUMarSoJK4AEk5Q7arXdrupXrKmtCTuK44AnOOGTbZVNNaDU0KoxoN+4ZCp9URZtpAwFeGR43e/uMQ7VpqQhoZqVHF0vG7hxLElCd2a/tQybReyDcAxRwDhdqGmUB8lD1c5gpMw7OtfM35/PqPCIz25RnUdIpxPcPzWIWkbZcr4l381FYDM0J6GI6zxMALRrE31UCmu8tXiarUDMk8MuEVjBsFk3W201k3RjfZVPm1q3qWnXEddape+WyjmAalN2BB9UDJ+kCy0mKrbjgVOTcN+PCuNYhCRKrVbyNWtcH41rWlcK1NY68acSctS1ydPSG+uB01Xn3gd8EbNaZb+SwboIb2SYpPJk5PJbmYNKOVeBGUdCxsMTIYjjLdX6xdNfVFu8n2l9Eoceo4d8SkQxnKaVZMBPmS91HvClcd8E7PrHaRlMluKjctaDMDph1kQvay8okDNaZtyzTDxAUfvHH1VgHYtfXqbyI/C6wrXnBPwjjWTWQWuXLlLLZCXF6tMcLopTpMN+kasHa7NQ8GUqZL0bICqhredtplarOzH6pBz5o+fPCg7HS1rLqFblcVDXqbK76CuEfSupZpZQv2SR6gY+bfCx/wDMWz0v/BY4MMrVHSypQoUKLgCGsP0u0emm+8aNA8FWllkWG33snF3tlOvewjP9Yfpdo9NN940WrQdgMuzsl6vKlJnCgC1p64TL08s8HGK4MssMTuZKlT1vSyFpddGrwusp+EXfWLRzK3KDBTSnAYinqpFHeykrQGkWpNczyKypiKwwUsxNKilCaY0GcZ9JljHVCrqccnox9Z9TQVzSlMTk+URLbPlKFE11XaBxILUHMtSOg74ats+bZpkxLOWmJQMXChjRlBIJG7AtTg0BJdj5UoRLloHdVDmWWAJYCgvEr1CJ4sUssVOOzHnljB02E7RrLIlKTZFvuSKzWoblAfJXdWuZ4RTZ2kWZiWJJJvMTiSeJi2aXsLLNeSZIuyb8pmEtldwGZTMvqBdBu1AoQKb84D6P1NecHuuaJKmzVNwm/wAmK3ARheI4RVdNkq6E/eF1YLFsGZh2TaQRvJc3R66n1GHn1bK0vXhvN5GGZIHrBHUYfTQ5C+S2wSCbrUU41rhhnvhvFycA8jHyRrc0xVaaEbklPJF6bImNVglftXVBpEPRy0UHnx7aRYZcs/IZ9mOKzZsqajf6bywQ2G+8hA3ZQNs+jSi0vVI5qVxh/Ey1sL5WPkkLmedQe+HWamPA17GrDcuWQeIpTf2w40wEEYY/EQni5eA+Tj5LRiVBrWqgdgu/CCerGpcy1qzCYksBioBqzNQAlroIoNqme6K/Z9YkEhJbSSXS8A4alasWAIpjnTqido7XoSUoJRqGLVD0pWg4c0R8TNfqSc8D1sukrwTfatk1QRQiUDKvcxYMSRzRJTwPaPzcTZp4zJhf2qwAsXhoZRSZZy/A3wp69mhiSfDcn6o38UfyRZdJOth45scdEyRrTqAsmzUsNmD1cNMloeSdgBSomo6NgPqm8p+zXGKFO0o0ghZ062WamS2pDaUHQxuTAMBkrRc/78E/VG/ij+SGp/hplMCrWIspzBmKQeopSGj02VPYzz439ONEiTPVRLtlmmzCKlQTIbHKkuabxHPEm16vzF+ds98c4Dr3EGKbpbTmip+P9mNKbOsqcJf+y4U/2wGkaxWizv8A4S02iWmd1nDAfugcmfuCN42T+IP3x8ls0hq5ZmrdlFD+yzKPumo9UAn1Yodl+phWnZ+GEEbH4VrVlaJNntI4lOSmU85Nn/bA3T2uAmuGs6NIAFChKTFPFr10NXpwh49NkugPPDkjT9X5qnBajmYVHRUDn/rEJrKyZqykYAmoG+mIz3HCJtn1vmA7aI45qo3xHqh7/wAwX/SP3h+EH8MnBv3hyQFtLkCrVFMagHDecd9YaYSz5UtCT9m8rcPq5xLtescpx9HUniTl90A+uB39rsAQNiuXJ0QZ41NLzYc8b8J8G/aHJO+QSxQsGs9MQzMDQjghqx7Ie0UVmT0AZnKm9eIK1OVStTjToiuTJpPXmczBXR2lLPK8qQXP2i4DDoKqCvbEp4MlaIZZocm4aCt5SyTSMCCtMLxBai4LvNMac0fPPhMml9KWliKFmViKUoTLQ5HKLxo7wntZgeRWaQc1nPLnIf8AaHH3oz3XG3m02mZaSoQzmqUXFVoqigPDCEhgyQ1kqQyyxk6TAMKFChigQ1h+l2j0033jRdrH82nmL7Iik6w/S7R6ab7xou9jPi08xfZEd/Rbs4Ot2Q7SC2gdYzZVmXZKvMbBWZsEXhdAxqcTiK0A3QKrHhjq6jp4dRDsybHHizSxS7o7k21W5ORTk2dZzk8qBgrAg36jIVJAF2mFRBRNKoJagq+FmkJQAZS7Qjkk3rpSlKbIapxO+K7Qx0XbicqZ7s6dGERw9GsUe1NtXpf9HRl6t5ZdzSTr5/ZaLNpkJOaYyzKC1tb8q1kEtTAOKNjTaqMcuMZtJUDbMwBLBMszADBJswzXrn5NGzHAwBM1uJOFMzlnToruhNNONSTXA4nEZY8c4r46JfuwvInjkJkgmbeZrNWq3gjy5rnkwA2IIcEHjXDfBjTGlUUyp7B15R9Ink6YtytJa3jWgpeWueEU8zmzqc65nMZHpwzjl5pNASTStKkmhOdOFaDsjPDbsyzUqOpSUlKK/WoT+6AT8YP6S0PY1UUmEiWs01SZJZ5x5eSkupyUFGZwMwAa5QDu1ljzz61ET7Vqwylts0F4q1whSqyxMLOa+LDA0WuJIIIEPlrTWhMX3SyVqTNEm1TQ7qCJE9A3KIimZgFuTTVQSRg2I3xIFmssyZW0kNMmznlszWpZhlyxZVdHvy6K55TCpFMxjSB0vVRsncrR7pHJt5Pyh5BfEgU2L280PAEwx/44eTMwswUF63pRBCok96gXsz8nZaGmJEQkot3ZaLklVBvROjbIXsPJE8oz2Ys6zAGLN88rS795SpyIQAAZmsDdTrXZ0W1/KBflmVQpeCtMAtCkqtczQHAZxxL0JMlPeSdcYYiYFZUo0zkADMB2XN4EruUk1whkatbOL0dSEICllDmZKlMGauyqNMILY+SetaWtvca3o0g1aNGSJ9qdp1okuDaZDBxNWUpsLK4Kha7LLRFK5ild9Y5saWYy7ETMVTLabsNOALTLjuhLqxCSi4RTeUFakVIYwFtur4ly5hvXmWrVIZMArYFTXGq8ciOiOZerhZEa+aMocjk2xDJNe7LNfGzPEkXRTylgdqr2Db/iEZtjsryJ8yaFFoZppYJPRhJPJq0syy00CYpe9UAP9kUoIEazy7Os7k7OlFQLWYJhmcoWly2IG4BWLDDnrEyRqvneYkkLdojAKWmWdaTDXxb3Z52KHLoiNM1ZuoXMw/NNNAWWXPkK4UGoDCjY5UKnA5w0Wk9wNNrYBxyYM6X1fMlGmVNBNMqlN1Zqhg1cRWSwxAzGcBiIvGSktCLTW55HLR1HJggOSI5pHRjyAE4IjwiOjHJjBOCI8MdkRyRACjgiB+l8l6T3QSIgdpjJek90RzejLYfdAqFChR5h6IQ1h+l2j0033jRaNBaS5VMBS4FXE1qbtMOyKvrD9LtHppvvGiZq/bCgoMauBTpFAeow0cksafaJPHHJ7FrecRXDLMxAOnQPqntiH/ayumOzXE88M3kphjhnQ99IHmZuRfExcB+bbUG+u+PJNpLY3aDvgELZTnHOD6jE2Rbdm9QgDjug+bl5N4mLgLXo9oYHpaid5PDOnqziQs00wVOstG83Lybw8XArTOmKMJd/oIr2Uj3R9qWbgKqw8tWFCvPzjnhxVY+U2e5dkerExJsdiVmVlU1FcfJam+lcD0GB5uXk3iYuAnI1dZ0HjFFTepSuY4g8KYR4+q8x1YpMVjWlGvKHpz45c8OzrXOAzzwBpQ8+A/OETZVsKqFOWZp9kYnH85iFfW5uQrpMS+FSt0mfK+dlstQMSbyHhRxgeuOZazHG/jSvHfjnnF8s+ka5/WzG7opwAiE2hbPOLbHJjIXBQEjM0yzwwpC+blN4uMrcrRTsAL2JOAxYsxwFBvO7jFp/uqnLKDzJ6oxBLJdZqDOhIYV5/jFl1H1RWT/iZjcoSPEClLi4gvSpF47uAPPFg0haxWlI5sn/ACWW6T/0Vx9Hje6MF0nMezzZsq8W2QjHirBWoK1pkBXph2zynnIru9wKoWWMzdWuOGWeeZjQNYtWLNaJ6zlFyYuBU/NzSMVLimFDwwO8RSNYNB22WxvyZhvHylHKLjjgUrT1Q8evyP6P4WPgByNKsjBlwIYON4vKQwJBwOIBxhpbcd9aY7zhXOnTDM2UVO0pXzgV74bMVXV5OSL6aHBZ7PYPlRZ/lAJZizAqRtManZrQY80Tk1Dc/wCav3T+MUuXOZSGUkEbxF31d1pe4pmYipFeg0jPq8q2YH02N/Ajo/wVcrgbYiNwMpseu/BL+4iZ+uJ/Cb+eC1htiTBVWBg5YNMzJdAdpeB3dBgR6/J/6A+lx8FM/uHmfrifwm/njn+4Wb+uJ/Cb+eNWsWlUmZGh4HP+sTY6o9VOS0YvjwXwxz+4Wb+uJ/Cb+eOD4Bpn64n8Fv542aOWSBLPl+M34Q4MZPgHm/rifwm/niHM8DEwEj5UmBp80380bcykc/Rn2RWrdfExmRgRXFWBwO/nEc0urzxerG/DHwZkfA5M/Wk/ht/NGZa5WH5PaZlnLXjKal4Cgaqg5bs4+kv7RGTgoefFe2PnbwmH/wBpavPHu1hodTkyXGT0MsMYu0ViFChQ5QIaw/S7R6ab7xof0CNpfSy++PIUB7BRdtGWSXcBuLWn2RHl0GtYUKON7jg5xiY4ljbX97ujyFDGGtEeXMXcCaDcOqHrY1GWmFTjTCFChfpV7EyS2EGdH+Qv53mFChyRIkGvJ14NHcw+V+73n8BChQgRTT3GJWi5h5HM+QTnvuk1hQoDMi0pOYKgBIFFwBIHkjdBfMQoUedLc71sDbcMeqIs2ewK0YjrPAx7CjIy2Ils26B9oY4NtDLgYx+cNpvObvMKFHXg2OfLuNGDui/mV6T3mFCi8iIc0FNImYEjoPPGiyDsjoj2FEJGHAYtuinJlqSScN+MKFFMPsLLYmwoUKPQJnhgXpRRSu+FCjk6j4FASetRHzh4RR/7K0ecvu0hQo2D2MytwoUKOsB//9k="/>
          <p:cNvSpPr>
            <a:spLocks noChangeAspect="1" noChangeArrowheads="1"/>
          </p:cNvSpPr>
          <p:nvPr/>
        </p:nvSpPr>
        <p:spPr bwMode="auto">
          <a:xfrm>
            <a:off x="1282700"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009" y="1563191"/>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11" descr="data:image/jpeg;base64,/9j/4AAQSkZJRgABAQAAAQABAAD/2wCEAAkGBhISERUUExMWFRUVFxgUFRgYFxUUFhQVFxUXFBgXGBYXGyYeFxojGhQWHy8gIycpLCwsGB4xNTAqNSYrLCkBCQoKDgwOGg8PGikdHBwsKSkpKSosKSwpLCkpLCkpLCkpKSksKSkpMCkpLCkpLCkpKSkpKSksLCksLCkpKSwpKf/AABEIAMIBBAMBIgACEQEDEQH/xAAcAAABBQEBAQAAAAAAAAAAAAAFAAMEBgcCAQj/xABMEAACAAMEBQYJCAcIAgMAAAABAgADEQQSITEFBiJBURNhcYGRsQcjMnJzobKzwRQzNEJSktHwCFRigpPS4RUXJENTosLxFiU1o+L/xAAZAQADAQEBAAAAAAAAAAAAAAABAgMABAX/xAAoEQACAgEDBQEAAgIDAAAAAAAAAQIRAyExUQQSFDJBE1KxgaEFIkL/2gAMAwEAAhEDEQA/AMd1h+l2j0033jRevBVLrKneevsmKLrD9LtHppvvGjRPA7LrJtHnp7JiWX0Y0dy5CTHRlmCHIR4ZEcJYHcmYVwxPMiOeQgBILJhAmUuyvmt7I/GLDMk4HoPdASTLwXzT7KmCgFu0ZJ8UvX3mH2kxL0TZ/EJ1+0YfazQ9ABDSojzJMGHs0R5lmjUArryKzOr4wbsMvKIjWekzq+MFbHLhWMF7CuHWvc0E0iDZVw6x3NE5YVgZ2IgaR8tPNfvlxPED9JnbTzZnfLii2EGGMcNHlYQhjHMNusP3Y6EqCYGvJhhpUF2s9chjzQ01j+0wHN5Tdg+JgBAxlYjpiFoeT4lOg+0YtUnRo3S68749ijDtrHtqLLskLUcwyhWYrWnLbJSWgmsagZFqKB9UCuGQ3AxR9MazS1lsJSkmlAQLoG0OOJ7BHes1km2i3zhKlvNYcmKS1LU8WvDBR0kRNsPgltc4eOZLOp4nlZnHyUN0feii0RzSlJukCNGaUlTEUmaFc+UpK51PRupElgzOqSpbWhiLwEpS5GNMaVC5ZkiLvovwTaOs4Bmq1oYb5zbFfRLRe2sWE6TkSECIFVRkqAIo6AKAQjmltqXUX9K/onR2kigVuSsqftePn081TcXrYxg3hLklNKWlS5chwCxoCx5NcSBgI+gNIa6IMFp3x89eEC1cppGe/wBplP8A9aw+B3I0loV2FChR2CBDWH6XaPTTfeNGl+BQeJtPnp7LRmmsP0u0emm+8aNQ8Bq1k2nz5fstEs3oNHc0cSY9MiJsmThHZkRxUVBhkRzyEEjIjzkIWggyZIwPQe6AlnsYVFAGARu5fxi1zZGyeg90Cvk+yOaWx9j8YKBZa9DSPEJ0H2jEh7PHehl8QnQfaMe6T0hLkSzMmNdUYcSScAAN5MVaoWyI9niPMs8VjSGvU1mdZYVUL3UcipCqSHvKxoxqMDljvii6w61vMe68xyi1olaKcd4FBC2NRpc6Vt1GI5sYn2RIxfRmupktS4bu/aao6KEAZxpWrWtyTmCPgT5LVwamFDwMBphLrZx3juaJYiNIHeO4xJhGKdQN0sdtPNmd8uCIgbpby5fmv7UuHQpDLR6GjkzQDS6CcRg/A50K82UeTZt3G6egY07BBlLtVsKTZOkAEEnACO8T5KE87bI7MzDZS8mGZpTp3d8T7zncF412iOoYeuMneoCOLEzeU2HBdkerOOkSWmAFTwAvH1ZRxabZKT5yZXmJ/wCI+MB7ZrtJQUUV9Q7BCuQSwh2O6704nsGHriNaJcsG9MIJ/aOH3f8AuKPb9fZjeTgOz+sV606fmOcWMC2w0aXatZZMsUB6hQCAFv16+zh0fiYoz2yu+sMTLVG7b3MHbfrbNbf2msArXpiY2bExHZychHhs5PNDqKNYxMtzRQdZWraXPm+wsX97IOMUHWcUtL/u+yI6MS1EkCoUKFHQIENYfpdo9NN940at4BUrKtXny/ZaMp1h+l2j0033jRrf6Py1k2vz5XsvE8vqNHc1eRKw64cMqH7PLw64c5OOFlCC0mPORia0uPOTgGIE6Vst5p7jA7kNg80pu+XByfL2W81vZMQOT2G9Ee+XBRgrZ7Usmy8o5oqIzseAWrHujJ9Z9cWtAxNL2AUY3LxyPEgYYZmLF4U9Ncho6TKBpy70bnlywZjDoLXAeYxiUy1vMbMges88WaukCJdpFr+U2i4K3a0bfRRmK7yWqTBK26kq+K5kQxqPo66gemeXPF15Aq2OB6Qf+o55yp6HTCNrUyzSmqTIppn3RC0LbJkmYL+SuuB37VT/ANxqFuUFscYpetejQJcxwMV2x0DP1VgxyXozSx0rNyskwFRSu4UOYwOcSoA6l2wzbFIdsSZaVOdSAQe6vXB6AznPRAvTHlp5szvlwTgVpo7SebM75cNFgYMmttscfKOQqM4TzsBv66b4i2ucA7i8BRmH1hvI3YGPZAvFcjUjid43mKPUAQFvKphSooRXKooRWm7CKzpHWe0vUFrvMMBBh27yOwkfCAulLLjUb4SvgSvWmbMat6YcerugXPmFfrH1wbnyoD2uSScATDKjAybbG4mGFtDEjHAmHpy0ahwPCGZa4p0n2jDaGCkmVxJMSxJwJAyBJ6B3wzIWCWj5zJMVlBJrQAZm9s0pvrWlN8LdGIlntCKBMdHZMcFIBJoadIqOuhpESTa1aoBrvUnAslSA1OOEaImjbPMlXrQVkyiACGcKTtGhBrsMCMLmd6hrQQ1pHVvRtps7JZw1+Uiqk4CaWRS+F15my+Jy4E5QYyjYe2VXRnk2YKxnus5/xMz932Fi+6H1LnzJzLNmPJRQWD8mSzkMqgXGIp5ROe6KRrnYOQts6VfL3CBeKhSdhTioJAz4x0xUVLR2JK1ugJChQoqIENYfpdo9NN940a7+j181a/Pley8ZFrD9LtHppvvGjZP0b1Bl2yv2pXsvEsvqFbmwWZdnrh25HSrSPaRwspY0UjwLDpjwCAEj2hdhvNb2TECYmwfR/FIJ2obDea3smIU5dg+j+KQ0QFF8IdhE6ZJUyw4SQxowqAGZr1BkGIlrtZjdSsZZY9EO05ZQHlH47zGsa5FZlqFnL3C1lSZmRVFmziwFBXNVy4wDsOjEklGugOoCk1riMKgxnJxbs6IxTgqJFp0mbPKoJQF0UBVr1KDepAPfFOt+m2vXlmTFLE4kUvEZ4c0Xs2gVyrAfSWhhMZay6033QcN+WHrhYtXqNKL+DWhtNu8ou+NzAtu/7ht9MpafE3SpmkSgSMKuQgPRUiH7LoIGzzZYrecF8CaKQagADCm7rhjU3QbC1q94FBemgMSoBQXlxUEgg8Acd0FKLYJOSWpsOhtGrZ5KSUylhV6bq3a/7RE8GIWjpkwylM1QsygvAG8Acd9BjSlRTA1iUDCs5x2BOmjty/Nmd8uCimBOnfLl+bM/4QUBlfZBeaqmtTvBB31ziZYMDeoTdxoMTmMo4MocBxyhNKUihAiwp4Ri3nv7ZiPaJVREmXKoKR6ZcKErdrs0V226PdjUVpU5Cpr2xfJ1krujiwWAbQoBtZnhADZm87Qc2hN00UVY3aha5A88LSOh3s/JXyMfK/Yfyyp6m7QYuOsEsrZbSEwYoMQaY3jj00rjAS22E2haXi3+IZcBTaIJABxwYuBl2xbFFXc9hJN1oCrNpKUWu3xXgcMuc4QZ0RNUz5NCD42WMCDm44RWtMarBZjJexU0wIdWAJFQaDhEjU/R3I2qWDjyk+zigFKXZwNSa8/qiueGJJuDf+QRlL6jc9EaIlKK3FLVIvEAmqsVwJyy3RL0wPEt1e0I4kPMq6qq4MSCWON4l8gDvJHVHdvYmSSRQ4VB84RKK3GbKXaaK6kgkF1FBTHG8Kk5LVRXmjBfCOxOk7STTFwaDAAXFoB0CgjedLOROs9KXTPQTKivi6MW6MgOuMK8J5U6VtV3yb4u7sLi0wg4fZmktLKtChQo6hAhrD9LtHppvvGjZf0bfm7Z50n2ZkY1rD9LtHppvvGjZf0bfm7Z50r2ZkSzejCtzaIUKPI4igjCjyPGYDEmkAxxafIbzW7jEWeuwfR/FY7tdtliWSWFCpAzzIO7OAesOtcuz2e8q8o7ESZaVu35pI2a0NAKYmGjuYqvhS0A7T7FaUNLqlGoaHZmK4ApxVpkD7ROxIrWjMMTU0vYeqHtPaRmTeRZ2BmLKDYYKCTfoBwxA56CK7bNI0eu5sR+eaGmu4pB1oFhONY7M28CGa6KdfVA+VbQaQxpNZxW9LmcmDgcKntBwiXaXjI6mTJ8qYCzsbwoBS6lK0wGY684uGpNjVrSZgGEtCTwvubopwNA5jO5E20BwpN6WcWN9mFdxo2X9Y13UywclZgxwaaeVPMpFJY+7j++YLVCTloWVDh1/Ax2DDSHDr/GOg0AgPKYF6d8uX5sz/hBFTAzTZ25fmzP+EBbmBseiPaQosIOy1h4WeOLNMUHE0FRXmFRX1QRbS1lX/MTtr8YUxCay4QrNLAFDTElsKEhTdzB5mBpziHpmslkGcyX/t+MNHXKxL/nSxTDNRhCt8BAGssutnngZigwxwZZlK0y8mIGqi8tNZArVM/lgeSmS5dxQCDeKAYtTDOLS3hAsI/z1+8v4xHmeE2wj/OXtiqmkmmgdupXZupdonTZjAXBeqL6tVgQcqcN/TDUvwe2yXPkzVCMqTZbsASr3RNVmuh6KaAE0rFhbwnWPc/f+ENP4UrIN/f+EJbDRcZUthNYkrcKrTO9eDOWrupRlp0GHbQoZSpOf/cUNvCxZefsb8IZfwuWfcD90wynJbI1Fht+qxmMpE0KFYN5NSQN0fNfhIsnJaTtMutbjKtcq0loK0jbm8Lsncjfd/rGGa/6RFo0jPnAECYwYVwzRYphvu1QJbFehQoUdYgQ1h+l2j0033jRsv6Nvzds86T7MyMa1h+l2j0033jRsn6Nx8XbPOk+zMiWb0YVubRWPI8vRG0hbeSllqVOAA5yd/AAVJPAGOEoO2i0qgqxA3DnJyA4xXZ+sVmnEgTL9yt4KcJeGZGZOJ3Y7or9u5O1F1mPMqBSXMFQrswq1FO6t0DmAgBbNAzgTR6WlTsOKXLSqgC44yLCmDZnsIdIIe1sJnyFMie1+WbyhGIEziGpmdmoO7ERR7bp2bOlo7uWMmajDAKVvEqaUAxxGJ4w3J064cTDeV/JmqTS6d1K7sDQ7qEZxFt8sATSuTAMOgkOOuo9UUSMWbSbAzzd8kKFXmWmz3GK3apN8MgNCNpTz8OjcemDNkncpJltvuKGPUKE9YHrgdpICXWYSFA2iT00I+EMkAB2LSpBxGIwIOYIzEWyw6YlOtGGe7dFKFtWfMZ0UriKg41FPK5q0MMaQ0lRgsvCnlNz8IRwsopUaTq/oSXPniUoNwbc3E0CA+SOBY7I6zujUAYoXgf0ws2xvLIUTZUwlyAA0xJmKOx30o6cwURew0TkqdCuXcSFOEd1hpTh1j4x7ehAD6tAvT1oVWl1bJXwGLY3abI6DiaCCCmA2nBIlzROmiYQy3aIFoSuTEk1GBpAMNJa1IrdftUH7uR+9Ht4EEg1AzwoV85TkOcVHPEywzLLMQOqTLrZVOIoaEEBsDURB05Oly/mQ1aYkmgCnZIAIqT6umHprWxdBqccIpOk7EEc4YRdK3lr+a74C6as9RWHWoCmzpY4RFmIOET7UlDEGa1KmHSMR2URLs8pSKgA05huw3wGFtmkVMrDmDHuMOSNLzJYIWWca5y5p3k7hxMU/N8AtBu7hkvNgscrLqccOyA//kE4fVHXKmfhDH/kE4Z3D+46w35yBYUlz1IFSK1KnzgaER0TFeOmCDknlM+ZGLGpGO6OjrEeCfeMBwlwG0HwRFF1n+kzP3fYWDg1gbO4COZv6RX9PTb09mH1gh7UUw0ItPUzYOhQoUVFCGsP0u0emm+8aNi/Ry+atnnyfZmRjusP0u0emm+8aNh/R0+atnnyfZmRLN6MK3NkrFP07pW/aGUt4qXWWQPrNTaJ44gin7J4xY9K2/kZEyZvVSVr9qlFHbSKBZ7KGVlv+Nug0OdZgBPWSRjHFEqEp8whFYUIark54/VHNiVHVA3SVpZJdDtqootfLRshQ9PfEJ9NrZGI5aXNBoCim9ioOf1aY9sQ52tlXBEiS0sm8CL4Ip9RqsReBpXoqM4qkYhacsoLLMA2rlyZ+2BQMacboB6RWAcqoWZLONy+o51oHX1MYsFu04JpJCrLoKp9bFRXHmPk9ZgC8xWnOUBCsMjjSiXc+GyYdAIi60NJAWWl6iBTeJu4cy4kYwF0rpidaD4xsAcFAuqDxpvPOawX+TIVRiNwHqhm0WCUA2FBQGvDOGQANZJjKDdzOHRvJ9XrjhJedd2JJ+MS5QAGyMTiSa78QKdFI6aXWWxOZDdxg2Y0XwZTVskykyg+VXZKkY0dSWUMdwYsR0kcI1QGMHsNuJkyc8KvXnCBe0GsbJq9pj5RJDEguuy+6rUrepuqMemsQyL6FE606QubKqGaiEi8AaNMVMBvO0D1iJavA2ZYV+ULNAFStxjvN0h19SkdQgjZ5QoKnMVAFK/nCIBHg2/gKnmAzMQ9J6ONoVLpUoVbEsfrAXSKA1yrD82WHRlBZSQRUgEVyoaY9IpAXWLXiRYGSTNlWi6yAI8qWJkugF0i8GvVHAiuRgxVvQDZK0BoOfJlsr8kdq8LrnCoo1aqKZD1w1pADJhifJpRq13VUnpx4R1ovXWy2hTyMyrhSQkxXkTCQMqTF2uqsDtJadtizqIwu1xuqpCigOw1wlhiYol82Fsk6CsTTEYCl5WpQ1FRSoINOGHVEbTejZiLtIQOOa9oy64bOkJpALTJld+2w9VcIiz7ZMofGP8AfbI4HflGWhiqaQl4wEt1bpG80UdZpGlW/wAHVoNbkyU3Mb6euhEULT+iZsm0JJmrcYLytAVaqklFIIJwqD2RbHUmB7CsdkBFYmrYBx7o5skg08thQ0yU946YlykIzavDADuzj0UlRztnC2QDf+e2HksfA9/4x4LxJoAaYEkkKObLE5ZZcYkpUDGlaY8MM6c3TDoWxr5GeaOWsPMvZ/SJ65R44hgFP1rlBZNLoBY0FKdHeRFA1hSk9gNwUdiKI0HWpqzZScNo9VT8FjP9Yj/iH/d9kRy5H/3ovDYGQoUKFGCGsP0u0emm+8aNf/R4PirZ58r2XjINYfpdo9NN940a7+j0fFWvz5XsvEs3oFbl219tdFlS65iY5G80CovrZhFd0w0ssXlsOUllVPAkEAim8Q7rvay1vRQTRJaoeF5w0zHn2l7IiaR0MLRLE6WQGIFcQKtgKdN4GOSOxU4OhLPNBYKJWLEkHZACD6rZDHcYrNss0uVMBScpBqDmVYc6n4QVms8g3ZxRkY0KXsWqBwypdBhLoCzz2UyZoBNRcmYEHPyhnkd0URiv2plALocBgwOJAwFa7xU5xDE8qWI+1dXsNeyhMWibq2JLeNmy1oCSAbxIqcKAbwYqEmQbzV8kMZcsfsXqljzkCkOgE9V2BzViHNW9VTlVR+fVE5GxYc5iIF2sft17BX4RjERpIDnnFe0kx3LkgqRzEER3avKXnC9lIaE25Mc/s1+MYB3o9qADmC9rY+oRo3g/0jSeVJHji4A4nGalOpXHXGbS5yhubP1/1iy6p2otbrIpN0CeoFfquwIUHnJIB6YElaMbRIlXmzoq1Z2yCrQ7+OffHcjW2xMKE3AK+WhAIG+uIpvxgFrJpYU+TyjVAfGN/qvvHmj4UyEeapaB5Z+VmDxSHZH+q4PrRT2kcAamEe1CN6l2+Ry2FRvFQQSMIrOuVmDoJAmTFDbbmWVWYCKFBiLpFRiDuix6St4lJXC8fJB48TzDfFQmkkljUkmuPPmTz/0EJkarbUKRU01MR3HKzLYAm0rraJdb4pQqLhIx34U54PSbJyaKisWCilXC3ziTVuTotccwBEokQ005eI7REbDGKjsRpinj6v6xGmLuqewRImzR+axFd+nsMEwVla2TpaXRQ0yvYxn+kNJvarZOnvStVlCmQWUKUH7zMeuDelLXyctmNaKC3YKxXtDWUiWlc22j0ttmOnBHWxJsLyJdAPzjHrzAKk7sYcjkyq4UwIIJjvIkhUuiijKOpjEXec9OABJp2RzJmnJga76Yg7qg8O6H1QEg9IGeFc+jKGTFY6qwnSHUSOZzhVLfZBPYK/CGAZ9pufetUw7k2B2//mKRp/59uhfZEa/qV4Ov7RkzZ7T2lHlmVaIrhgqrUmpB8okZ7oy3XnRRs1vnyC9/k2CXqXb2yprdqaZ8Y4ruTZ0rRUAYUKFDGCGsP0u0emm+8aNb/R8+atfnyvZeMk1h+l2j0033jRrHgCmXZFsfcjS3PMFSY3wiOd1BsaO4xrDbjMt7upztIVcaYCYssDnFFicl2plPXkmmVBGanGhHX3xV7JaA8+QQa3p8oknnmKT3xaLbLx/fB6iR+MQXqijI9u1SIJZTygqtCM6EPmP3YHTtHuhFFYG8KUBrXLd0xZrO7BsyBVO54407rE6AKhJaq48KUNYJgJpSVMK1cHlAhIBzdRupnUH4xX7O6hL5IIAw6a490FZk+Y8y8WLPVaHhSpFOwQI0rZLs+at24AwJXcjOqsw+8xwhkA9kE4E55npJiJap5DGq7FGN4HEVqp9UTLwvfngfxiPa5YYXeknoBJ7yIYArQcFOWyB0YV/CB059qYeY/CC01BdA3juuqD8ID2ZL00ndUk8+OAjIxIsdkLmtRWgNBS9Wm4HKnE16IN6Is7LOk12Qs2WRnX5xamudcc4HNZyCSiIKUoQACInWa0tTHMVZekYj1wGY+gNIaqyph2lUXjS8p5J+J8nBjgd2/dTEjZ7SiSibhlpLJRQRSqrsi6uYBNQK50B3xFtOtFjS6Zk6WGoGpW8wDLXIVIqDFY0tr5ZprUDtcXKiNieOWfDhjDzmktCVpfSdbZ5nMWYYbhuABwHUfXEZrOOAhjRmn5M8uED+LUMarSoJK4AEk5Q7arXdrupXrKmtCTuK44AnOOGTbZVNNaDU0KoxoN+4ZCp9URZtpAwFeGR43e/uMQ7VpqQhoZqVHF0vG7hxLElCd2a/tQybReyDcAxRwDhdqGmUB8lD1c5gpMw7OtfM35/PqPCIz25RnUdIpxPcPzWIWkbZcr4l381FYDM0J6GI6zxMALRrE31UCmu8tXiarUDMk8MuEVjBsFk3W201k3RjfZVPm1q3qWnXEddape+WyjmAalN2BB9UDJ+kCy0mKrbjgVOTcN+PCuNYhCRKrVbyNWtcH41rWlcK1NY68acSctS1ydPSG+uB01Xn3gd8EbNaZb+SwboIb2SYpPJk5PJbmYNKOVeBGUdCxsMTIYjjLdX6xdNfVFu8n2l9Eoceo4d8SkQxnKaVZMBPmS91HvClcd8E7PrHaRlMluKjctaDMDph1kQvay8okDNaZtyzTDxAUfvHH1VgHYtfXqbyI/C6wrXnBPwjjWTWQWuXLlLLZCXF6tMcLopTpMN+kasHa7NQ8GUqZL0bICqhredtplarOzH6pBz5o+fPCg7HS1rLqFblcVDXqbK76CuEfSupZpZQv2SR6gY+bfCx/wDMWz0v/BY4MMrVHSypQoUKLgCGsP0u0emm+8aNA8FWllkWG33snF3tlOvewjP9Yfpdo9NN940WrQdgMuzsl6vKlJnCgC1p64TL08s8HGK4MssMTuZKlT1vSyFpddGrwusp+EXfWLRzK3KDBTSnAYinqpFHeykrQGkWpNczyKypiKwwUsxNKilCaY0GcZ9JljHVCrqccnox9Z9TQVzSlMTk+URLbPlKFE11XaBxILUHMtSOg74ats+bZpkxLOWmJQMXChjRlBIJG7AtTg0BJdj5UoRLloHdVDmWWAJYCgvEr1CJ4sUssVOOzHnljB02E7RrLIlKTZFvuSKzWoblAfJXdWuZ4RTZ2kWZiWJJJvMTiSeJi2aXsLLNeSZIuyb8pmEtldwGZTMvqBdBu1AoQKb84D6P1NecHuuaJKmzVNwm/wAmK3ARheI4RVdNkq6E/eF1YLFsGZh2TaQRvJc3R66n1GHn1bK0vXhvN5GGZIHrBHUYfTQ5C+S2wSCbrUU41rhhnvhvFycA8jHyRrc0xVaaEbklPJF6bImNVglftXVBpEPRy0UHnx7aRYZcs/IZ9mOKzZsqajf6bywQ2G+8hA3ZQNs+jSi0vVI5qVxh/Ey1sL5WPkkLmedQe+HWamPA17GrDcuWQeIpTf2w40wEEYY/EQni5eA+Tj5LRiVBrWqgdgu/CCerGpcy1qzCYksBioBqzNQAlroIoNqme6K/Z9YkEhJbSSXS8A4alasWAIpjnTqido7XoSUoJRqGLVD0pWg4c0R8TNfqSc8D1sukrwTfatk1QRQiUDKvcxYMSRzRJTwPaPzcTZp4zJhf2qwAsXhoZRSZZy/A3wp69mhiSfDcn6o38UfyRZdJOth45scdEyRrTqAsmzUsNmD1cNMloeSdgBSomo6NgPqm8p+zXGKFO0o0ghZ062WamS2pDaUHQxuTAMBkrRc/78E/VG/ij+SGp/hplMCrWIspzBmKQeopSGj02VPYzz439ONEiTPVRLtlmmzCKlQTIbHKkuabxHPEm16vzF+ds98c4Dr3EGKbpbTmip+P9mNKbOsqcJf+y4U/2wGkaxWizv8A4S02iWmd1nDAfugcmfuCN42T+IP3x8ls0hq5ZmrdlFD+yzKPumo9UAn1Yodl+phWnZ+GEEbH4VrVlaJNntI4lOSmU85Nn/bA3T2uAmuGs6NIAFChKTFPFr10NXpwh49NkugPPDkjT9X5qnBajmYVHRUDn/rEJrKyZqykYAmoG+mIz3HCJtn1vmA7aI45qo3xHqh7/wAwX/SP3h+EH8MnBv3hyQFtLkCrVFMagHDecd9YaYSz5UtCT9m8rcPq5xLtescpx9HUniTl90A+uB39rsAQNiuXJ0QZ41NLzYc8b8J8G/aHJO+QSxQsGs9MQzMDQjghqx7Ie0UVmT0AZnKm9eIK1OVStTjToiuTJpPXmczBXR2lLPK8qQXP2i4DDoKqCvbEp4MlaIZZocm4aCt5SyTSMCCtMLxBai4LvNMac0fPPhMml9KWliKFmViKUoTLQ5HKLxo7wntZgeRWaQc1nPLnIf8AaHH3oz3XG3m02mZaSoQzmqUXFVoqigPDCEhgyQ1kqQyyxk6TAMKFChigQ1h+l2j0033jRdrH82nmL7Iik6w/S7R6ab7xou9jPi08xfZEd/Rbs4Ot2Q7SC2gdYzZVmXZKvMbBWZsEXhdAxqcTiK0A3QKrHhjq6jp4dRDsybHHizSxS7o7k21W5ORTk2dZzk8qBgrAg36jIVJAF2mFRBRNKoJagq+FmkJQAZS7Qjkk3rpSlKbIapxO+K7Qx0XbicqZ7s6dGERw9GsUe1NtXpf9HRl6t5ZdzSTr5/ZaLNpkJOaYyzKC1tb8q1kEtTAOKNjTaqMcuMZtJUDbMwBLBMszADBJswzXrn5NGzHAwBM1uJOFMzlnToruhNNONSTXA4nEZY8c4r46JfuwvInjkJkgmbeZrNWq3gjy5rnkwA2IIcEHjXDfBjTGlUUyp7B15R9Ink6YtytJa3jWgpeWueEU8zmzqc65nMZHpwzjl5pNASTStKkmhOdOFaDsjPDbsyzUqOpSUlKK/WoT+6AT8YP6S0PY1UUmEiWs01SZJZ5x5eSkupyUFGZwMwAa5QDu1ljzz61ET7Vqwylts0F4q1whSqyxMLOa+LDA0WuJIIIEPlrTWhMX3SyVqTNEm1TQ7qCJE9A3KIimZgFuTTVQSRg2I3xIFmssyZW0kNMmznlszWpZhlyxZVdHvy6K55TCpFMxjSB0vVRsncrR7pHJt5Pyh5BfEgU2L280PAEwx/44eTMwswUF63pRBCok96gXsz8nZaGmJEQkot3ZaLklVBvROjbIXsPJE8oz2Ys6zAGLN88rS795SpyIQAAZmsDdTrXZ0W1/KBflmVQpeCtMAtCkqtczQHAZxxL0JMlPeSdcYYiYFZUo0zkADMB2XN4EruUk1whkatbOL0dSEICllDmZKlMGauyqNMILY+SetaWtvca3o0g1aNGSJ9qdp1okuDaZDBxNWUpsLK4Kha7LLRFK5ild9Y5saWYy7ETMVTLabsNOALTLjuhLqxCSi4RTeUFakVIYwFtur4ly5hvXmWrVIZMArYFTXGq8ciOiOZerhZEa+aMocjk2xDJNe7LNfGzPEkXRTylgdqr2Db/iEZtjsryJ8yaFFoZppYJPRhJPJq0syy00CYpe9UAP9kUoIEazy7Os7k7OlFQLWYJhmcoWly2IG4BWLDDnrEyRqvneYkkLdojAKWmWdaTDXxb3Z52KHLoiNM1ZuoXMw/NNNAWWXPkK4UGoDCjY5UKnA5w0Wk9wNNrYBxyYM6X1fMlGmVNBNMqlN1Zqhg1cRWSwxAzGcBiIvGSktCLTW55HLR1HJggOSI5pHRjyAE4IjwiOjHJjBOCI8MdkRyRACjgiB+l8l6T3QSIgdpjJek90RzejLYfdAqFChR5h6IQ1h+l2j0033jRaNBaS5VMBS4FXE1qbtMOyKvrD9LtHppvvGiZq/bCgoMauBTpFAeow0cksafaJPHHJ7FrecRXDLMxAOnQPqntiH/ayumOzXE88M3kphjhnQ99IHmZuRfExcB+bbUG+u+PJNpLY3aDvgELZTnHOD6jE2Rbdm9QgDjug+bl5N4mLgLXo9oYHpaid5PDOnqziQs00wVOstG83Lybw8XArTOmKMJd/oIr2Uj3R9qWbgKqw8tWFCvPzjnhxVY+U2e5dkerExJsdiVmVlU1FcfJam+lcD0GB5uXk3iYuAnI1dZ0HjFFTepSuY4g8KYR4+q8x1YpMVjWlGvKHpz45c8OzrXOAzzwBpQ8+A/OETZVsKqFOWZp9kYnH85iFfW5uQrpMS+FSt0mfK+dlstQMSbyHhRxgeuOZazHG/jSvHfjnnF8s+ka5/WzG7opwAiE2hbPOLbHJjIXBQEjM0yzwwpC+blN4uMrcrRTsAL2JOAxYsxwFBvO7jFp/uqnLKDzJ6oxBLJdZqDOhIYV5/jFl1H1RWT/iZjcoSPEClLi4gvSpF47uAPPFg0haxWlI5sn/ACWW6T/0Vx9Hje6MF0nMezzZsq8W2QjHirBWoK1pkBXph2zynnIru9wKoWWMzdWuOGWeeZjQNYtWLNaJ6zlFyYuBU/NzSMVLimFDwwO8RSNYNB22WxvyZhvHylHKLjjgUrT1Q8evyP6P4WPgByNKsjBlwIYON4vKQwJBwOIBxhpbcd9aY7zhXOnTDM2UVO0pXzgV74bMVXV5OSL6aHBZ7PYPlRZ/lAJZizAqRtManZrQY80Tk1Dc/wCav3T+MUuXOZSGUkEbxF31d1pe4pmYipFeg0jPq8q2YH02N/Ajo/wVcrgbYiNwMpseu/BL+4iZ+uJ/Cb+eC1htiTBVWBg5YNMzJdAdpeB3dBgR6/J/6A+lx8FM/uHmfrifwm/njn+4Wb+uJ/Cb+eNWsWlUmZGh4HP+sTY6o9VOS0YvjwXwxz+4Wb+uJ/Cb+eOD4Bpn64n8Fv542aOWSBLPl+M34Q4MZPgHm/rifwm/niHM8DEwEj5UmBp80380bcykc/Rn2RWrdfExmRgRXFWBwO/nEc0urzxerG/DHwZkfA5M/Wk/ht/NGZa5WH5PaZlnLXjKal4Cgaqg5bs4+kv7RGTgoefFe2PnbwmH/wBpavPHu1hodTkyXGT0MsMYu0ViFChQ5QIaw/S7R6ab7xof0CNpfSy++PIUB7BRdtGWSXcBuLWn2RHl0GtYUKON7jg5xiY4ljbX97ujyFDGGtEeXMXcCaDcOqHrY1GWmFTjTCFChfpV7EyS2EGdH+Qv53mFChyRIkGvJ14NHcw+V+73n8BChQgRTT3GJWi5h5HM+QTnvuk1hQoDMi0pOYKgBIFFwBIHkjdBfMQoUedLc71sDbcMeqIs2ewK0YjrPAx7CjIy2Ils26B9oY4NtDLgYx+cNpvObvMKFHXg2OfLuNGDui/mV6T3mFCi8iIc0FNImYEjoPPGiyDsjoj2FEJGHAYtuinJlqSScN+MKFFMPsLLYmwoUKPQJnhgXpRRSu+FCjk6j4FASetRHzh4RR/7K0ecvu0hQo2D2MytwoUKOsB//9k="/>
          <p:cNvSpPr>
            <a:spLocks noChangeAspect="1" noChangeArrowheads="1"/>
          </p:cNvSpPr>
          <p:nvPr/>
        </p:nvSpPr>
        <p:spPr bwMode="auto">
          <a:xfrm>
            <a:off x="1435100"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7" descr="data:image/jpeg;base64,/9j/4AAQSkZJRgABAQAAAQABAAD/2wCEAAkGBhQSEBQUExQVFRQQFBQVFxUVFRUVEhQVFxAVFBUVFBUXHCYeFxkjGRQUHy8gJCcpLSwsFR8xNTAqNSYrLCkBCQoKDgwOGg8PGikdGB0pNSkpKSkpKSkpKSkpLCkpKSkpKSkpKSk1KSksKSwpKTUsLCkpLCk1LCkpKSwpKSkpLP/AABEIAJAAwAMBIgACEQEDEQH/xAAbAAABBQEBAAAAAAAAAAAAAAAGAAEDBAUCB//EAEcQAAEDAgMCCQcKBAQHAAAAAAEAAgMEEQUSIQYxBxMiQVFhcZHRVHKBkqGxshQXIyQyQlJzwdIVJTNiU2OCohY0NUOj4fD/xAAaAQACAwEBAAAAAAAAAAAAAAAAAgEDBAUG/8QAJhEAAgIBAwQCAgMAAAAAAAAAAAECEQMSITEEE0FRIjIFFGFxsf/aAAwDAQACEQMRAD8A8bSTJkAdJLm6e6AHSSSAQAkk+VLKpoBkk+VLKigGTJ8qVlACSSslZAUJJNZKyAHSTJ0AJJJJADJ010roAdJNdK6APb9m9h6OSlhfJBG5z42OJINyS3UnVbsXB3h5I+qxW7D4rvZM/Uqf8mP4FvU7lpcUcVZZW9/JUi4L8Mc0/U4rkb7HT2obpNhKEVDo3UsV2ssQQd4k+0Nfwlek0MqxcdoclQycXs5pY63ToWrB1MHzF0dzpJRa+RXp+DTDCP8AkofVPipfmwwzyKH1T4rcw592q4s0ZyrkaSVgv82GGeRQeqfFP82OGeRQeqfFE6DtutuPkeWOMB0rtTc6MHNfpJ6OpM8kiErLPzY4Z5FB6p8UvmxwzyKD1T4ry7ENr6qR1zPJv0yuLB3NRhwe7dSSzfJ6h+YuH0bzbMSPuuI331N+pL3JDaQg+bHDPIoPVPil82GGeRQ+qfFE6WZL3JCgueDDDPIoPVPiufmywzyKD1T4ooc8KEygKHkl7GUQcdwaYZ5FB6p8VweDjDPIoPVPiiGWcWVR0yjuy9l0ca8mGeDrDPIoO537lw7g8w3yKDud+5bplUbnqO7IntoxDwfYb5FB3O/cuTsDhvkUHc79y2y9c5kyySFcUYh4P8N8ih7nfuUDNicMcbCkh3kbnW39qIi9Q4fDxbSDY3c52nW66eM/bK3H0ZJ4PcO8ki7j4oX4StkqOnw2SWGnjjkDowHNBzAF+ttedeivkQXwsOP8Mk86P400Ztslx2NDZkEUNP0cTH8IWuyZZuzZ+oU35MfwBXHuXbo8pktTdezaoqjVas7M8ZA3kGx6DzFCtNKiCgn0VOTHaNvTdTTpmXiW08dDF9Ic0hGjG2u4239TetefYtws1bieL4uJvMAM7vS52nsWbwkROixCQEkiQB7ST91w3eggoLnm1XOeNpnb1J7ho/hYriwsMjOULZxGA8dYI0v6FWa+WrY6R5c4ixL3XJO8AA85sEGCXVepbB4nG6ljjfY5HOsDzEk83YSqsj0ouxR1MEH4c6+nMo6SqMM7H6gxvae5wXoeKiOJhMbGm+lielRYbwfNmlZM54yiXM9oGhDQHDKetx7gq45NRbPHpPUTJooTIopJ1BxyRlUYonfKoHyqN0i4LktFqoTnqMlLOuHOUEjucuc64dIonSKRWT50xeq7pFyXqRaLBcuDIoDImD0yIZPxiEOFSa+GSdb4x/uROXoT4Tj/AC1/nx/ErI8is2tmqj6lTj/Jj+ALQLrob2XrR8lgBO6GP4AtttQF6Cjx2SXzf9v/AEuwDVbVG9YLagLWw+VQ+CIP5Hn/AA20eU08w5w+N3oOZvvK8qMt17bwxU16BrvwzM184ELxVzFhmtz0eGWqI9PCXnQK0KaRhBYSLdBstCio8sYPO5M99lmmjVF1uF3B451bI8TbqYRu0Gj7vIDXdy9QzAaCwHQNAvDsC2ikpJc7dWuy52/iaOvp1K9hoq9ssbJG7ntDh06gGyztVwXttl4yqJ70wK5c1KBRxHF2wFma9n316LBdw45E8aPHXru7UP7av/pDzj7AhfFani4omt0Mwe53WWylrewWG7rQohqPUmvF9dOvq5ypIGRSAGOVrr817HuKx6WtzQh/+WT3RG6FaOTRvUB7k0cdkSkehT4S8bhfsVOSBzd4I9CxKXE5mfYkI6jqPaiLZvHZZ5THJlIDCbgWNwQP1UvFQqmUi5cZ1PjJtM62mv6KiJVU1Q6dk9011EJE90EnTnIS4Tf+nu/Mj+JFaFuE0fy5/VJH8RTx5FkZeEyEU8X5bB3NC26au0Cx8NF4I7/4bfcpiLEWXo4vUjxWVPW2EsMy3MNl1CC6Wr11KKsFlBIRKJV3KKvCyf5Yfzove5eJhe6be4ZJU0YiiAzOlYdTYBrbkkleYs2IdA9z6oji4gHZWG7pXHc0G1gOk9C5ueai6PS9AnPHaM+Kt5A6guWwvka57RcNIB6bkX0HYtiWgirJrtc2nzBoyfcAAsLHnNgtmmwOKl0Lsw0dc6coaA9xWOU/R1YQvkGcKpHi73MzNcLDTn3bl63hsYZFG0C2VoFvR/7QXT45H8rhiFi17i13pBt7bI74qw0Vbt7sZ0tkSh64lha5zXOFzGbjUjeOreomk33GyvzQjiwRzjelZMUAu2Va10rAD9lpv23QntXPlMA/DTtPrSPd+q3dooWvnA6Ba46b8/Shva9v1jKdckULf/E0/qVbDcrkFmzeMB9LlvciGQnqJa82PoAUVJuFuge5ZWzMGRkth/23HviA/UrXpLWCtqitmrBuRBsh/WlPRH73IegOiIdkW/1z/Y0e1yVsEQYrJeV/b+ipgqSvk+kf5x96rF6oLi7Gy6lECzHVltxsoflht9v2qKA2cgQrwnn+WyD+5nxK2+qHO72oW29qQ6jeA6/LZ0667k0fsQ+CDDKo8TH5jfcrrahY+Hf0Y/Mb7ldaV6CHB5DKvmzUpmkuCJMOhdG+x39Wui8+j2qY02DXG3Ytei4QQ034tx/1C6uTrkzZsMq2R6DiuNtiADt+ji3nyGRrC70ZkMbUYkHxzNIBdTvLXt5i06sd6de5Cm0mPOqqlsrLsa2Li8pIJNyS7vNuyyeXEXPa86Z3RiM3GhFrD09a5PU4HOdo9H+N6mGHplCb+RdwaiY8Et3ndmtdp5xfnC7qI3xciaxjkuy410IsHA8xBsV3s3SMMbSXWLDygeeyuYriZecjNR2XCxyjp5N6y+UBGF05FZEw72zsF9fx6m/Yvb5auRkbuKyl1jlzjML+jnXmb8Pe27tL7789wo4Nq5h9mRwDfalbsaJZxraKrkOWWZ9ibZBZjQd1rAKWn2jnjYGB5LB912o7zqoqHHPlMgcYw57LkkbnDcL9fWrNbKyXkG7Xbt3P2o2HUqJ2xCZgMTOVflAHW5F9L9SxMZwOWaplNja7Wi435Y2gnfu09qKtmNn5BES08recpB13Df1LEr8NqXyOD3zXBItlDrDouCLdymLCRf2Rwz6QwzDe0BwB1ymIW9K3K7YyRgzQHjGgfZOjxbo5nexYuA008D8wDnFx5RksNLAWGpPMvRaCva4W3HoKuTTKWAUbiDZwII3gix7kWbGG7J+ssH+xx/Vb9bgcU7fpG3P4ho4ekKphWA/JWSDPmD3ZhcWIs0ixslktiEwQrpPpH+c73qm96lqH8onpJPtWbUYrEw2fI1p6CdVno0Wd1ERI3qq2jU0OKwu3SMP+ofqrAq4vxs9YeKloLKYpOpYO28OWjdppmb70UProgP6jPWHihzbqpaaMgH7RaWnSzgHakH0FSluQ2Z+HEcVH5jfcrkeqgwyjJij81vuVox5Qu/j4PKZPuwRczlHtPvRhwa0TZK0h0bZPoJiGvALS4Nu3eDz86Fy3lHtPvW3s3i7qWUyNaHExyR2JI+2219OhPP6s0Qmk1fATVzuPw6SWaGKKSKoEcZjjbGTbSRlhvsULMjunErnAC5sCTY8xO8jrJ3qxDHoqsV6dyn8g4LNUOFRSjnyyEf8A3pRRQOZHHnzBxI5kPUuH8Y6/Ncq5VYe1oGU5ekdKxZcbZ1sWVaUWWl8z9L5efsTz4NBcDLdxNtCR7FZwWYOYWiwIGpXdNhx4zNfMQbrM+nmWLqIJ7spQUzKdpdATvOa/2tDaxVuijNSc9gC07wPep2YK6510dfTtWrhtE2mjPWcx1sleGa8Fi6rH7NnZ/E2RDI9mRxI5X3XeBW/U0TJbFzRe2jufv515fV7agOI4sOA/uUtNwlSRtsGdl3XTfrz9D/sQfkNKjCHR66ZN+a17a21AVWqoyAC3Sx5tLlBM3CDVSPuSMp+4Rdtlfk4Qy1t+JbfztPcoeCaIeaD8hlhe07ouTLq3mNuV6VuVOLRujuHjlAjeL6heR1fCOSL/ACZpHVIfBZzNv330pmgfmH9qs0TqmiO5D2Ek+DSxlz2uLwWjk31bre4A06vQvPaumdNVOY22Z1zd5DGi2/MTuRhDwmuG+Btrf4hv7li4/j8FWCXUzWSW0lY8h/Y4ZbOCpWOSY/cjRXh2Tls7WJ5AvyJA4ADrGl1kHTToWjg+OyU8bo2ZCC4nMW39hWdW1Bc8ucRc/hFh3K1QYvcQ2fRV8Vq3GEMvdrb5Qdzbm5sO1dCdVMRku06WU6Gg1phVhdRaGLzG+5XHz3QzS7SQsY1rg+7QBoBbRTt2th6H9w8V04zSRwsmHI5NpGtBhbC/W4BKrbRUzYpGsjcCLXu0337gVT/4wiFrB+h6B4rLlxtrnlxvqb7kSmiYYcl7o146eWwIvY84K4kjn5i7vWW3aGwtd1huFlx/H+1JrRf2P4N2hbK06kj0rZqZyI9dUI0m0TA8F+YtB1A0J9PMrdTtkxwLQw5eu1+xRaLO2/RdhrCTpyesaXWvhWKPY8A6gkIThx+Ia5Xa9i6btQwEEB4t1DxV2qLRS8Db4PZ6WMPYHWsSFFWUnIdd3MgWj4WY2MAyP0Ftw8VVxHhREmga8A9TfFJqXsjsv0PiDQHu7SlTZbXKHZ9pmOJJD9eoeKaPaJg5nexWLIl5J7Uq4NptRyzpopJ522WE3aKPod3BQTY4wnc72JXJPySsb9G5xzS0iyiD29Cx48cYPuuK4kxlp3A+xVtoZYmbTpWqu+oasc4mOe/sXIxBvQ72Jdi5QZrGoaVBI5UziLOh3cEv4kzod3BFojS0WSQoaw8gqI4kzod3BRVVc1zSAHa9NkraLFF2U0rJJKizWJK6SSAoSSSSCKQk1k6SLJEmTpkAIJ1xxo6V0CgB0ydMgB0kgUrqNyaFZJK6V0WFCSSuldFsKEnTXSugKFZKyV0rqAo//9k="/>
          <p:cNvSpPr>
            <a:spLocks noChangeAspect="1" noChangeArrowheads="1"/>
          </p:cNvSpPr>
          <p:nvPr/>
        </p:nvSpPr>
        <p:spPr bwMode="auto">
          <a:xfrm>
            <a:off x="1587500"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0" descr="data:image/jpeg;base64,/9j/4AAQSkZJRgABAQAAAQABAAD/2wBDAAkGBwgHBgkIBwgKCgkLDRYPDQwMDRsUFRAWIB0iIiAdHx8kKDQsJCYxJx8fLT0tMTU3Ojo6Iys/RD84QzQ5Ojf/2wBDAQoKCg0MDRoPDxo3JR8lNzc3Nzc3Nzc3Nzc3Nzc3Nzc3Nzc3Nzc3Nzc3Nzc3Nzc3Nzc3Nzc3Nzc3Nzc3Nzc3Nzf/wAARCACCAOADASIAAhEBAxEB/8QAGwAAAgMBAQEAAAAAAAAAAAAAAwQAAgUBBgf/xAA9EAABAwMCAwUGBQEGBwAAAAABAAIDBBEhEjEFQVETImFxkQYyM1KBsRQjQnKhYhUWJDSCwUNTc5LR4fD/xAAbAQACAwEBAQAAAAAAAAAAAAAAAQIDBAUGB//EACYRAAICAQQCAgIDAQAAAAAAAAABAhEDBBIhMQUTIkEyURQVM3H/2gAMAwEAAhEDEQA/APCl0YK4BG45ICXc4dR6qhePmHqtMTmKJpNihIHfCIYo9GCslsov7w9UyycW98eqbYOLEI8GT/qO+69r7GwPfwlzmnHbP5+S8TCb6z1e77r2fslVNi4Q5hfpPbPO6hpv9BeTTemN+WkksNJHihileAdRF+SGa5v/ADf5VDWBxt2v8rpWeYcZBhSyW3Cn4WT5lR0zWjM1/IqhnbzmPqnZGmMwU0jZRdyDU08rXmzha/VRk7Q9v5p36qtXMBKfzDbzSBJ2BMMt82VgzsW65nho/kpaprW00RkJLjyF1iS10lW9z3yEcgL7KnJnjD/p0tNoMmfl8I3ZuJxMA7N9z0GD/KVdX1EjjaNpH77rIJ2a0mw53RopA33fe63WKeqm+js4PEYI/lyasVbjS+N8buROQrwTvbJ3ZQHX2vYpCGeQ90n+bf8ApO9g2pZ3rB2+cFKOrmuyeXw+CS+PBpTsMszb7kXuE7T0xjycrIoZZGSNZI/UwYuTkL0LSGxjNwt0MynG0eX12lyaWWyXRQgnC62IFcc43wrRvVhzwjYR0CI2IDkuNcLIgOFHcyaSIGWQ5ZXMljY0A6r3Rb43VWRsfURue5wtcDTbmkmXQ27uRmSAtY7UQHNaHWvuClS5OzuZ2Tnu1F2gRt6BZ5ThbI51FP4nwz09FL+XouXCgyubZ7iiX8vRdufD0U0qbJgNUfwvqtvhDi2kfnHaOWJR/C+q1eHShtK5pP8AxHKWnnsnZTrFeKjSE2cFFZIDuVlyTBp7jgj002u+p2Vv9qkciWHizYiIIBJR3NY83SlLYtF08xjbITMM1TKNiZcZVuIMawF4zZt8JqGnBs4203yVXitOexc5h7um11KTqJDE92VI8rLLLUuJkGL4A5KumNjfhi6ffHadkbRgs38UQcPeXAWIB/UM2XGnLk9vhxcJIzWxtNr3A6DK72oZgXA8l6CL2bncA4SAg872RXeyry0u1EkdTdVeyJq9EkeabM4yjRpP0WpA++ntHuYeoOPqhTUApZi17dLhsbYKC95DiOfS97qV2QcWjQkqAwOuBqbkjqFt8KqBUUYIdfTi/gvIfmOBNyQOR5La9kX6XTxcjkDoVp0sqnRxfNYlk07f2j0LDjPJdabldaMroABK6dHii7SrtfZCuuElFB0H13VgbhAbe1+SvqDRcnCKHbCoUsrYxndCfV2NmJWRxcSShE9t9nxtdBUsVLFcmj3pa64uZUymIbpPgjzXWucNYBxqK5SfBHmiRNuH/uKh0wy/iVaSTunoA4WShYRsUaB5acq2DMWRWuDbpS6wutGImwWXSPu0XWjE8c1txs5GaPI9HIQNIdgq/EpHCmIB7um9kCORosbK9VJrNrWBarZcxozY/jlTEacieQOHvNz9CvT0dM10Y1iy8nwdjhWVDXXIDMeoTNXxGdx0se8OHygrh5Y26Pe6Wa2JnuqaOMM0gtdbryVzNTRghzmg+a817OmvNX2NSzSwtuXKnH+GV8srxTuBaPFZdqumbt3Fof4xSUtbFqjkbrGRZYsfs+/WJC4aeR6pSn4dxCK9p23B7oybr0XDYK8R6aoDTyLVN3FcMrXy7R5isiML5ISLEbHqEX2ZcW1turSL+Ke4/Td9sg32KJwyHso2SxyhzXN77GnAdy+u614J/JNnL8hgc8GRL9GuDdwRH6eW6BEbuCJuSu12fOqo6A522VRzjsVJHiMXLrLPqKhzrhuyCUYOQ7JWNY0Nvcpd05ebkpHV1Kt2wHNBesSQ5qCJCBISDe3gkWS9oSLobqnQ4gO9Ew2NnzBdthSymy5R7U4oopdAxqk+CPMo9ORaQH5ygUnwR5qNk0l4/qKokrDKrgM3C4097CE2UuNgnKeK5yMlW40zHL4rk0KA4F1psIGLZSlIzsiC4J7WC7UAFshwcnM7lwHjDNGQdfILtQH9thjrW6KkEjjM04vdFmnkMpAIsrlIytNMvw2mtW9qW4IsfI//AAW8OD07yJInaetlkUNQQSx1hqFr+K1IqpwZpvkLk62LjK0ew8LlWXBtl2h+lgZFVNaw4aMkndNPaGPc/BaMlecqYa5waaSe0mS5hGDdCoaGsfMZKyeZvVmqw9Fhcb5O0pVweoZDRy2kY2O58EOrmbGzSLJCS8VjC/UObUrLNqcQTkclCiTaOlrJHXe0OHQ7FUngjo6ZoYW3lfezRa1lztXMjc9oDnAEhp52Gyy4eJP4j/iagNYBgMbs0LbpYOWRfpHI8vnWLSyX2+DcgawM1F1sIUtQ1lwzJ6rNfVl+BhoVO2C7iZ8/WF3bGpH6zcoMgtugGosd1Wat1tDTyTsujBlqpojYHar3WbNU6eaJVVRkaGnYLJqX5OVCUqNmDFfYw+vI5lBPECeazZi5LOeQVS8rR0IaaLEiuFdK5lZTqEUXF1Axqk+CPNAefzX/ALkek+CEtJ8V/wC5VrsnLoKx1k7DKbjKzmko8biDhXRM2SFm1HM4AXJTDZz4rHjkejiV45q1SMM8Jt0k57UYOFZ0xMhNzv1WXT1EjbkdF38Q++VbFmZ4eTYZMRm59V6GllY8CTqF5aF8ZiBLxfotCmqWxxe/cA4VGrx74Wjd4rMsOZxf2aNXBUVdwKz8OHZaAMfUoT+GOjIe/irmn5mnKeozTVcQEga9p5FMfg+EwDU2nj1dTkrkN0eti1QrAOxAlbNLLffWRkei5LUNc8kDK5xDiNLEwNjtqOwCx2VD3vsRa6ik3yQlJdGvSzXdK93uRMc4n6LzFNUEN0Bthvha3GKltHwsU7Pi1Jseukbn/Zeejc4PwtWBuPKOfq4xyrZI0hVNAJvtgojZC9moXysaSbUbN6m6jZH/ADFbHqJnKj43CuzWnedI0tcTzsEk+oIObhDZKQd0cVBODnzyp/yH9kP66K6Ys+ovzSssouU7KaZ3vRZ6swkKmBti6EuIH6Tuj22C0rgLSzE80o52V2RyCTlVuRohCi+k/KVNPgn8fMVy7R+oqZOxHT4KafBPFzepXC9qB2ApPgjzQizU95/qKLS/C+qZpYNcbnW/WVVBXIeWW2NijY87IrGZ2TfYW5KzWgA3AV6gZHlsEwEbBF1E7hWaAG3wug3IA5qW0qdsPCxxjBAAvzKvobe5Nz4KE3BtsDYfRVN1RLK/o2Y9NCrZcyadgErUVb8i65PLpCzZ5r3zlVuTZfHHGPSNzhdVM+GQxyuDmHNjyRnzzvN3TPP1WbwWYUk8Ak2nBafC+32W1NRuBLmg6VTJI2423EWhe4OswFzjzK2+G0hH5sxSdLTaLONzdPz1UdPTudJIGi2ATueQColb4RdGlyzC4pOaviU0p91vcYOgCA14bna3NDBIvzvulK2OomIjjAEf6jfdaYqlRik7bZamOrZ2oDn1TOyBTsDG6QNkXkpESwOUQODWXvlBG9kRrBIclMiCMgyqh4vhNNpGE5z0Q5eHgguidZ3QoBoyK+PRJe1muyEiTla1ZTTdg4vae5lY5OU7K9tMt2zupXO1PUovZN8fRdETfFTtjpAe1PUqdo7qUfs2dCu6I+hRbCgtJ8Eea2OFRtdREn53fdY9L8IW6len4HTNfwoPO5kf908H5mfWOsaM6Yht0jLNZbNbTNBKxKyINJstTKsCjIoag9V2Oos8E7ApcgIscJdGX2OkblVvIdCOKNG1EdTf9RUlNhhDpH6oQeuVKg91ZGMRqnXvlZ4bqeNRxdPOZrkA5FdjpvzAfFIZOJF0UcUjMFjgQtel9p9EIbJSuc62CHYWPxf/ACzR/UErTO1M0HkotJkoycejZqvaGqmGmGNsQ67lIxPmqatslRI55bnJ2QtFtk1QMw55G5sEKKQObfY0EOqlMUJLfed3W+aLg4KXlGuqY39MbdVvEqREvCzs42jwV797wG6l0tVzdlC4j3nHCBBe0uCepwrR6ybhAgF9I+UWTN3DEYBdyQAcytgYHSPCC6tnlv8Ah47N6lCZFF2l5pA+TexOArCpc86KVgP9RwEwKvbxF7SHSXY4WLfBeelaWSOYdwbL0rI6/ftmtHQNssuvppH1UjnAajuRsmot9EJNLsDlRew/sQHk30XP7AYTlrfRX+llXtR5GymF63+7sZ6Bc/u1Eef8o9TD2o8tTfC+pXpuCVPZ8LazGHv+687BGe8xgLiHEWHmnqATCMx6HNAccuFgo4GlPkhqoOcEkadTO0g3GVlTRvmJ0tv4p8sYMv7xHoqSSAjGB0VmTMvojg08o9icPDmF/wCc44AJaEWoDSx8bAA0DACnahsmfIqkji191mcmzakdgOiJoRngSNuEqHkgg8trK8EliWk4KiM4yMdoPquVBY21nWfcaRyOcpgN0vHQrksTX2uBcbJAZFbP28XumzHi5+iA3uuDgneJt0UhuLEuCRju5gzcoAcB1NuFpQM0wsbztf1WRTanStjH6jZbfPCAOHBS8WXSP5ud/GyYkxG53MDCExulgb0CYHElxHJiHK4TvIpStALSeYGPNAEkqmU7QB3nHkEPTUSjXKXMadmN3K5QRMF5pcu3ueSaaZKg82ReG7v/AAgAMcVzo2HNjMk+ZWnTxkNA0hg6DdVhY2MaWNACO3zQI72LCLG5+qSnYIn2OxyE+LX3WZxmU3jcwdxt2k+KuxT2OynLDdE0GTSjaR4/1FOQTy4/Nf8A9xUUV6MzNKnkebXe4/VMFztO59VFFIS7PN0bGthJa0AlxuQN8rjzkqKLD9m76QB5PVDKiiRIBPy+v2VjmnaTvYKKJDBN2PmooogB2L4TfNWduoomBnca/wAsP3BZ1L7qiiTAao/8/F9fstdqiiAOS+4P3D7qrtyoogATz3SlJvhuUUQAGkzTkHP5gC1mf7qKJgGYjWFlFECK80jxUD8DLjp91FExM//Z"/>
          <p:cNvSpPr>
            <a:spLocks noChangeAspect="1" noChangeArrowheads="1"/>
          </p:cNvSpPr>
          <p:nvPr/>
        </p:nvSpPr>
        <p:spPr bwMode="auto">
          <a:xfrm>
            <a:off x="1739900"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4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7371" y="3163391"/>
            <a:ext cx="2326912"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279" y="2767834"/>
            <a:ext cx="2014022" cy="242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7418" y="4273323"/>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ontent Placeholder 2"/>
          <p:cNvSpPr txBox="1">
            <a:spLocks/>
          </p:cNvSpPr>
          <p:nvPr/>
        </p:nvSpPr>
        <p:spPr>
          <a:xfrm>
            <a:off x="296817" y="1468588"/>
            <a:ext cx="5342709" cy="46278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b="0" i="0" kern="1200">
                <a:solidFill>
                  <a:schemeClr val="tx1"/>
                </a:solidFill>
                <a:latin typeface="Raleway"/>
                <a:ea typeface="+mn-ea"/>
                <a:cs typeface="Raleway"/>
              </a:defRPr>
            </a:lvl1pPr>
            <a:lvl2pPr marL="457200" indent="-182880" algn="l" defTabSz="914400" rtl="0" eaLnBrk="1" latinLnBrk="0" hangingPunct="1">
              <a:spcBef>
                <a:spcPct val="20000"/>
              </a:spcBef>
              <a:buClr>
                <a:schemeClr val="accent1"/>
              </a:buClr>
              <a:buSzPct val="85000"/>
              <a:buFont typeface="Arial" pitchFamily="34" charset="0"/>
              <a:buChar char="•"/>
              <a:defRPr sz="2000" b="0" i="0" kern="1200">
                <a:solidFill>
                  <a:schemeClr val="tx1"/>
                </a:solidFill>
                <a:latin typeface="Raleway"/>
                <a:ea typeface="+mn-ea"/>
                <a:cs typeface="Raleway"/>
              </a:defRPr>
            </a:lvl2pPr>
            <a:lvl3pPr marL="731520" indent="-182880" algn="l" defTabSz="914400" rtl="0" eaLnBrk="1" latinLnBrk="0" hangingPunct="1">
              <a:spcBef>
                <a:spcPct val="20000"/>
              </a:spcBef>
              <a:buClr>
                <a:schemeClr val="accent1"/>
              </a:buClr>
              <a:buSzPct val="90000"/>
              <a:buFont typeface="Arial" pitchFamily="34" charset="0"/>
              <a:buChar char="•"/>
              <a:defRPr sz="1800" b="0" i="0" kern="1200">
                <a:solidFill>
                  <a:schemeClr val="tx1"/>
                </a:solidFill>
                <a:latin typeface="Raleway"/>
                <a:ea typeface="+mn-ea"/>
                <a:cs typeface="Raleway"/>
              </a:defRPr>
            </a:lvl3pPr>
            <a:lvl4pPr marL="1005840" indent="-182880" algn="l" defTabSz="914400" rtl="0" eaLnBrk="1" latinLnBrk="0" hangingPunct="1">
              <a:spcBef>
                <a:spcPct val="20000"/>
              </a:spcBef>
              <a:buClr>
                <a:schemeClr val="accent1"/>
              </a:buClr>
              <a:buFont typeface="Arial" pitchFamily="34" charset="0"/>
              <a:buChar char="•"/>
              <a:defRPr sz="1600" b="0" i="0" kern="1200">
                <a:solidFill>
                  <a:schemeClr val="tx1"/>
                </a:solidFill>
                <a:latin typeface="Raleway"/>
                <a:ea typeface="+mn-ea"/>
                <a:cs typeface="Raleway"/>
              </a:defRPr>
            </a:lvl4pPr>
            <a:lvl5pPr marL="1188720" indent="-137160" algn="l" defTabSz="914400" rtl="0" eaLnBrk="1" latinLnBrk="0" hangingPunct="1">
              <a:spcBef>
                <a:spcPct val="20000"/>
              </a:spcBef>
              <a:buClr>
                <a:schemeClr val="accent1"/>
              </a:buClr>
              <a:buSzPct val="100000"/>
              <a:buFont typeface="Arial" pitchFamily="34" charset="0"/>
              <a:buChar char="•"/>
              <a:defRPr sz="1400" b="0" i="0" kern="1200" baseline="0">
                <a:solidFill>
                  <a:schemeClr val="tx1"/>
                </a:solidFill>
                <a:latin typeface="Raleway"/>
                <a:ea typeface="+mn-ea"/>
                <a:cs typeface="Raleway"/>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sl-SI" b="1" u="sng" dirty="0" smtClean="0"/>
              <a:t>PODJETNIŠKE VEŠČINE IN </a:t>
            </a:r>
            <a:r>
              <a:rPr lang="sl-SI" b="1" u="sng" dirty="0" smtClean="0"/>
              <a:t>ZNANJA</a:t>
            </a:r>
            <a:br>
              <a:rPr lang="sl-SI" b="1" u="sng" dirty="0" smtClean="0"/>
            </a:br>
            <a:endParaRPr lang="sl-SI" b="1" u="sng" dirty="0" smtClean="0"/>
          </a:p>
          <a:p>
            <a:pPr lvl="0"/>
            <a:r>
              <a:rPr lang="sl-SI" dirty="0" smtClean="0"/>
              <a:t>Razvoj ideje </a:t>
            </a:r>
          </a:p>
          <a:p>
            <a:pPr lvl="0"/>
            <a:r>
              <a:rPr lang="sl-SI" dirty="0" smtClean="0"/>
              <a:t>Kako spraviti </a:t>
            </a:r>
            <a:r>
              <a:rPr lang="sl-SI" dirty="0" smtClean="0"/>
              <a:t>produkt na trg</a:t>
            </a:r>
            <a:endParaRPr lang="sl-SI" dirty="0" smtClean="0"/>
          </a:p>
          <a:p>
            <a:r>
              <a:rPr lang="sl-SI" dirty="0"/>
              <a:t>Prodaja in pogajanja</a:t>
            </a:r>
          </a:p>
          <a:p>
            <a:r>
              <a:rPr lang="sl-SI" dirty="0"/>
              <a:t>Ustanovitev podjetja</a:t>
            </a:r>
          </a:p>
          <a:p>
            <a:pPr lvl="0"/>
            <a:r>
              <a:rPr lang="sl-SI" dirty="0" smtClean="0"/>
              <a:t>Zaposlovanje</a:t>
            </a:r>
            <a:endParaRPr lang="en-US" dirty="0"/>
          </a:p>
          <a:p>
            <a:pPr lvl="0"/>
            <a:r>
              <a:rPr lang="sl-SI" dirty="0" smtClean="0"/>
              <a:t>Finance</a:t>
            </a:r>
            <a:endParaRPr lang="sl-SI" dirty="0"/>
          </a:p>
          <a:p>
            <a:pPr lvl="0"/>
            <a:r>
              <a:rPr lang="sl-SI" dirty="0" smtClean="0"/>
              <a:t>Itd</a:t>
            </a:r>
            <a:r>
              <a:rPr lang="sl-SI" dirty="0" smtClean="0"/>
              <a:t>............</a:t>
            </a:r>
            <a:endParaRPr lang="en-US" dirty="0"/>
          </a:p>
          <a:p>
            <a:pPr marL="0" indent="0">
              <a:buFont typeface="Arial" pitchFamily="34" charset="0"/>
              <a:buNone/>
            </a:pPr>
            <a:endParaRPr lang="sl-SI" b="1" dirty="0" smtClean="0"/>
          </a:p>
          <a:p>
            <a:pPr marL="0" indent="0">
              <a:buFont typeface="Arial" pitchFamily="34" charset="0"/>
              <a:buNone/>
            </a:pPr>
            <a:endParaRPr lang="en-US" dirty="0"/>
          </a:p>
        </p:txBody>
      </p:sp>
    </p:spTree>
    <p:extLst>
      <p:ext uri="{BB962C8B-B14F-4D97-AF65-F5344CB8AC3E}">
        <p14:creationId xmlns:p14="http://schemas.microsoft.com/office/powerpoint/2010/main" val="979774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8" y="533400"/>
            <a:ext cx="8229600" cy="990600"/>
          </a:xfrm>
        </p:spPr>
        <p:txBody>
          <a:bodyPr/>
          <a:lstStyle/>
          <a:p>
            <a:r>
              <a:rPr lang="sl-SI" dirty="0" smtClean="0"/>
              <a:t>Kdo je podjetnik?</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dirty="0"/>
          </a:p>
        </p:txBody>
      </p:sp>
      <p:pic>
        <p:nvPicPr>
          <p:cNvPr id="3074" name="Picture 2" descr="http://www.delo.si/assets/media/picture/20120504/er%C5%BEen%C4%8De%C5%A1ko.jpeg?rev=1">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49136" y="769937"/>
            <a:ext cx="2582681" cy="296329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4"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8" descr="data:image/jpeg;base64,/9j/4AAQSkZJRgABAQAAAQABAAD/2wCEAAkGBxQTEhQUExQWFBQVGBgXFRcXFRYXGBgXFxgWFxcXFRUYHCggGBwlHBcUITEhJSkrLi4uFx8zODMsNygtLiwBCgoKDg0OGhAQGywkHyYsLCwsLCwsLCwsLCwsLCwsLCwsLCwsLCwsLCwsLCwsLCwsLCwsLCwsLCwsLCwsLCwsLP/AABEIARMAtwMBIgACEQEDEQH/xAAcAAABBQEBAQAAAAAAAAAAAAAEAAIDBQYHAQj/xABDEAABBAADBQUFBQYEBQUAAAABAAIDEQQhMQUSQVFhBiJxgZEHEzKhsUJSwdHwFCNicoKSU6Lh8RUkM0OyFkRjg8L/xAAaAQADAQEBAQAAAAAAAAAAAAACAwQBBQAG/8QALREAAgICAQQABQMEAwAAAAAAAAECEQMhEgQxQVEFEyJhcRQygTOhwfAjQlL/2gAMAwEAAhEDEQA/AAIPib4j6p2K+N3ifqvMP8TfEfVS4hvef/Mfquv4OH/2BwF6GpwCmhjsoWMSI2xqaOHNFiFSsi4pUmPhEbFF0VhVbv8AKPomsisqybhr3R0CFvQajtEMLVYYdg4i1I3CgDdoDnzR0ULRSRKRTGI2FtaZclPBDxKmjiHipqFUltjEiD3ajvNTwjXNCTaryMYHjX1aq3ZqxxyrmdFphCWqWNl+akliyU2Aiu+hpCzR8UFBNdGi5W8Ahy/gdV48CTwXaB/Z+mStgbUD3ALbPMAdh6uklPLIktBMjC3NviPqppx33eJ+qezCSWO7WY4jn4qSbDP33Hu1Z1c3n4rpeDka5ArY80bBHSdHgzzb/cFYYfCaZt9UEmOggd90KUuHhOqLkw2VW2/P8kfhMHlqEiTKYLZFhYOiF252jiwrc++/7oIy/mPD5pvavaf7OxscZ/eyaH7reLvwCxWNwwOp3iOJXP6rq+D4xOt0XQrIucuw7afbfEyDu/umn7t7x/qOipH7exAzbI4HnxVo/Agj9eaiGzAM/QLn/qb2zq/o4pUh2y+3OMiNGVzxycASPAlWPZXtl7mdxlfIY337xznOeWu4OrWsqoLNY3BUL+mqfsfZ0knDI3Rr5dQnRza5WTZOnp8aO6bO2tHKAY3hwPEG8uannkC4lsnaT9n4inNO6a3h0P2h0XVdk7VZiIw5pu1dimpq0cvNBwlTH4qRDQwkuyyRwhz0RUUQCZoVv0CvgRGFZuhEmNeFtIdG7I3gaoHGs4hWD0NNKOI+S8qPbBXMFeKBxFImWbKqFcMkBNL/AAtPr+aKl7Mt+gWeXgvFFicXGD8DSfF35rxFX3Bt+ipgwlEZcR9Ua/Cgvd4n6o4YXMKeSHvHxKr5KiBRfIhiwoHBWOGhFZqFjUZCEplEUNayyrfCQhDYfD5ovHye7hkf91jj6DJKmyjGjlu3doe9xUr9e8WN6Nj7v1sqmZjTZviST5WK9VFFJxPAWgm/Qfr8VxpLk22fRR+mKSLbEbTOTR9ogeXFFw40OOeWX+pv5eizjn94dAVJE4k5dAgeFUGsrs1WAwAxJyB3RlfXU/rotrs7ZjY2gBug/RVf2Zw7Y4hZAHXLPj81oWzNrIg+BtTz1pBcm3Zi/aLsb3kBlaO/ECcuLdXD5X5LM9ituGD3efdc8g+jV0HbO12s7mWfxF3wtHXnfJcv2phmRPLYnWwSW2uAc1rgB0Fro/D26cWcv4jHakvZ3SE7zQRxRMcaA7LNJw8ZdrQVxVK0gImhePbmvXlQyzLDwyZVOLkOdDxU+IxCqZ58ytRhA+ZxQWJxNWBqn4nFqslm9UYLIJXZpJpdnZSWgm2MC8mizPiVczYPkhJocz4r0clozJhcXsAEaMwjEhEpYhSZysFRoMYxVPbbE7mCl6jd9SrmJyyHtNxIGHazi5/0BJ+Zb6FIyuosqwRuaOZE6+Cg3v16L3e7x8EwnOun4hc2jtWQsze7pQ+iKwsgD470LgTXK+HkhYdX+I+hP4K27O4YPxLd7MMbZ8T3R+KN6Vi1s0eN284RfuIQ4b24XnM7xz0+KupoK97ORO3rLd0H4gNCeJCMh2Swiw0frmrfBwNjAA+I/ryCiyZFVJD1Fx2zH9rtgF7zrRc1zeRAAttHrxz1WQ29so4fc+651t6ENAI+V+a7FtEs3LJAI4Fc49ok7XRQlvB+XgWn/RUdHmlzUfBJ1eJSxuXlHSexzicLHva7oVu9/NY32c7a97hww/EzJaaWVdM5Z7NMVWyylPnmVTicR1XjB2Km6qoxE+aU0xVbJLmVqPDpZkLac4prGogBp1SU0MeaS8YdXjeDovJYQfFU2GxNcVasxQJo5KeWNx2i+GeORVIgfAQmFislG6EcFscvsDJ0/mIK0rmntKx9ysj+6LP9Wn4rpzmLjftIYRjXjmGEfy7gr5h3otyu4mdOqmUNjP8AXIKJx7w6j8UN7wgeNJ2/8J/Wqlo6HIIDM3jr/wDkq12JNuPceo+g/NVrZBZ60f8AyH4qz2QAS4c8/wAPyWTWj0Xs6Fs/bA3Ai8Cffbzi4t4Ag1VLMbPZu+COn2Ww0SXkcW7zi3Q5ll0oZRVlqk2hm0vdMfbpQToO9vWda8Vl+2Mthg6g+u9WXkr7E4eJxaACS05U2h4Ek6dFle0uLDpZWXmxzBXTcsn1JV3SJc/4IPiFrH/JovZi4gyHgtzLibsLE9iHBkJPElaESkldCjk2EYmYhV8jrXmPlqhxQZcVhopnque7NTyyaoJvxG148yZotERQkr3CQFxV3hcJkiBAcLgzySWnwWCoWQkss9QBFMjzPmVVtY0faP8Aap5XtDsy70HIdU9xTRMpNMucPiyPBWEU4cqCCRv8XySx+2YMO0OleWXe6MyTWtBoJ5eoUs8aLsWeS0aMi9VhfaX2cMrBOwW6MEOrizM6dDf9xTZ/abA2wyGV54Fxawetk/JVX/r7G4l/usNh2bztGhrpHV1JIAHUilO9aLLi/q7HN8Syj6prdPBbbtN2KxUDRNMGbz7c4RgbrHcGkAADhplrrqsaBnY0OXglcvA9K1aPJLqwidmYujrmD9dVCxoo3l/pZQYG66tORRVaAupHQMHjTWYV1gdsBvxN3h+uCx+ycZ3aLSayIGrfLl1VthpWPJEZLnDN1ggMHFzzWQCllC9FalSsucdti7LI7ofCAL45nkMjmclybFukdLJI5pBLi52RoXn6AUPBdY2BJuY2Fu78b3MOWYDYXmnDn32E8i8jgugnY8ZsFoN62BmOIPPJVYoLGQZ8ryOji/ZTbkQaGSODBwJ09Vv9mhkrN+JzZGabzSCL4jLQ9FmvbH2WET2YuJtRyUyYNFBsgHcdQGQcBXi0feXPtm46SF2/G9zHaEtOo5OGhHQqqOT2RuHo69i8C4uuh5kBCz4Jxy3mD+sLHM7by1T42uPMEtPpmEVhu1kZ1Y8dRRH1BR84i+Ey/wD+Gf8AyR/3E/QJ+G2QL/6jT6/WkLsrHxzEtY6yBZFEGvA6+SucNGbW8l6M4y9huFwAGm76q0w+E6IbCQFXEEZXm0ak/ZNEwVSSdFYSQ6N2ZMRhe4iPP0+ihjktTy6+Q+iq8EvkULaWA9oOL3sUGg2GRhp6OJc4j0LF0GSQMY55+y0uz/hF6+S4zPOXuc53xElx6kmyps71RX08d2H7Bhgkla3FTOhizDnsYXu1oDQ7v8xBArRd/wCyWCwUcI/YTG6M6vY4PLiPvv1J6HTkF82Nkq/FTYPHSRPEsEj4n/fjcWk1wd94dDYUpRJWfT2LhDwWuAIORBXKfajsHC4PDe9bGPeyPEcfeIokFxJA1Aa12vEhedn/AGwbg3cdGXV/3ogL8ZIiQPNv9qk9uDw/9jbRALZXkHIi/dAWOB+L5pahT2FGclpHKIsQHa5H5H8inOa05H5/rLxUUmFPBS7MwhkkDCabq8/dbYGnMktaBxLmhN4LwF8x+UWezTEO7IN4GqeHEPHS73XDpXH00keKDQ2LDP3sw6pGtaGkfDvbv/U56HMBSbQ7PMa+SPdsMdug6EigRfDQjNFbH2S2OyL881M50yyOJNEnZHDuGLw4eQSwSuO6SbMlWXXX3WDyXXoxkuedmcA4Yn3td0W2+pzoenzC6MxuSZFtrZLmSjKkQbT2dHiIZIZRvRyNLXDx4g8CDRB5hfNXafYEmBxL4JM6zjfwkjN7rx9COBBC+oGrIe0/YcGJwhdNJHA+K3QzSO3Wh3FjjqWuyBABOhAJCOLomZ89KeM0M1FCea9mk1RsJeyTZ+0HxTNlZq2/AgiiD+uAXUOw+2v2kO3hTm6hchBJ8Pqtj7L8cWYsMqxJkfJMQuWztOFhRzGUpI2UvJTSIAZIOS9TMU+gvV4wwbHImaSiPAfRAxuyU2LOngPorCTyVva7H7mFe26MlMHUEgu/yh3quaSMyy1Gn5LWdusWLiZZytxFaXQBJ/uWb/ZzuOksBoIFnLeJ4N58/wDcKDPL6jo4I/QANku/1ovYzr0zUcop1807DNLg6uAzsgCvEoKDs9lH6H4LUbf7Ty48ROmDQ+Jm4XNy387Ly37JOWQ5cNFmnxHdBNaZ94Xkd0kC8xfFHQt7jfBCwoK3YwhaCLZ4hipx3XO7z3Ve64NvTlExw/8AtmZ/hofs/g99++Q3djr4/gL8y0P5saGukd/DG7mE7tLjxuiJhJsAucTZLb32h9ZF7nEyucNXP4hYnsJrQZ7PcUXiSNxLtynN3jZ3DYq+lfNbTC4YmQADU0PErnXs+krGgcHRvB8t0rsOxWt399xoN04248gNcrU+SP8AyUV4slYbfgu4sCGNY0Cg368yuWe2PtKRPBDh5pI5IWudKY5HMov3Cxh3SLNDez0DhzW67TdsI4MPO+PvSRghodk3fyAaTxOYNcl88YiZ0j3SSOL3vcXPcdS5xsn1VGNbshycq2i8h7bbSAr9tmrxaT6ltqp2ljZZ3h00skruBke51fygnu+SjjiJBrh1A4E5A65ApRNzJPBM7AJEUzqNcVACXHovJ394qSJ9cDX1RGd2TRsVt2MxPu8dCb+0B6qqdZ1yHL9aqz2bhe/FKzm229QaJB8tFiaXc3jfY+kmnIHoocWbCElmO7GASAWtJOeQN2TVGhTdCPjFp0UxINm6Izqjm0GjeeV8el5piFM9ldbBaSGxM1CkltAmOBS2lKWhm7Vksbn1CHjeiNpuaGtLjQbuv4fZBOZOg68KVLdRZMlckZjaEAkxj/e7gjiY0vkcC0aZNoOzJLgBZHU6qi7RvY/cdHkxrSBHwa4GuHO75p229otnL3d4NOg0DqLacWnMZNAA5a5quknabADgCSTeWZ3dPDdC573KzqRbjDiQPgz3QRpehFV4nPK6ToiNx9ADeaToSavi69cr0pMxWLOdXZ50Bd3ZaMifHRe4WVpYRRo2MqyGtA1pfBH4FeSZuY3ennnIBl88lYRN7rA2nWQ0BodWZoAPOp0QDJQM6N6C6rJwcL65LR7Iw0bcO2V7zu5gVu5a0wOrvyuzyHwNJc6juhLk0MgmWYIwzAMtxrT3iARI8up2tAB7mNAJv93G06PN5TEsskkCye9QIHNxAyrPdFfxI3GbTdIXbxNFxcGj4W21rKYNA0Na0AEGvMoScgAEg1QAHAir8TQEY14eS9E2Qb2PFYprwKDGOLv5SHg3z+G/Nda2e9wiY4Zuc5tx+7dQa45jfrUDO9OixvZPYYYyNz//AHIbdahpdu15ADLguj7Va+LDyPdIT7uNwaAN0FxbQL6PeN10QWuTYzjKowXk492gk3ziCBYdIbO6TdvB4CshWXHosn7oDMisgaN5ZC8tdSAB66LX7Vw//Lzv4NDXHxdIwZH1OhWPbMPtDnpkMzdV4/VbgacbH/E045VF+EgnINsCsh/mzPyYPVQYUWCTnn5Z5k/2gpz8WBeRrP7pNndHKqoVom+9AYRRBzrkAa/AV5phCCuiD9GgZnP+qrPSt41n8OqsIcJ3QQwm6ruuur09M70HVA4SUEtoafFdZ1Yy5fE71RsktjIcKsgWcqz/ANK62tbBivJHI5rNSXcCAfiJsXfAEBx6bwV32OwvvQ+zuhjmkcb3rv8A8R6qjdu7tVWmfgAPPT5lazsVHUTnVRe7/KAN357x8wp+plWNlXRw5ZVZ0SHbxDGscxrg0ZE3kmO287QMaB0tU5dWqjJUsM2Wts6kukwt/tLOXaZdySVWHJIvmz9mfpsP/lAjJeaDxuIMrXSuFQxsto/xXN0P8gcBX3j0Atj3CV241lRtsSd4248Yw7h/ERoO7qTRHa2UDDNaGtaHbjcryAs0Ondpdhvkm/CPmUqklW3/AGMKxt5kpSKSqUb3clGXsExIoWQPBR4U93lqvcQ3mU3CnL1R+BfkfLIrSKYuY0EkhoIaCcgLuhyzKqtyyrDBaVyQyDh3Jiidi7MOJxDIm/zPP3WAiz80JPKGgk6D5laX2c9zEQvP/e3mu8HAho9dxC5UrH48LyXXhWdF2jhP3I93l7oW0D7orL5A+Stu0EgmwzGh2778sz6V705c6bopocNn5FZXtbN7psUQyDHl7P5T8NeBLh5BLy0k2H0cXkyxjdO7K/tZscQ4HGU4PB/Z901WXveXiuTmNdY28Hf8Gme4kmVzHEkkmhLG1uZ6BcsCLFqKA6pylllydvtf40BzNzA81JOcl5Gbc48sgosW/Ip3kl8HuzmZE80W8+ajwjKaApXIX3CSpEcWHL3gE6n0HH5WtVsfHtY9zBwA8BWQHisu2bcs3RIrLWstOWiM2JnvZVmB5JeWPKOx/TSrIqN8ycO4qUFUTSRoj8Lir1UrhR1ozsMckkeiSAMCga1rQ1ooDIBV3bOa2wMHEbx8sh9T6Ih0wAtU235d98fSIfNz/wDRdvI6gz5TGryIqSfNQykr2WcXV+lAfmh52jjl4k/mpEixsFxJTWt3C3O95od63+SUobzvwP5p8uFc2KN5+ElzW3rQzHzL0yxaTdhDJApsNJ3vFVrHqUSctdPXJY4hKRJipt9x+626/NdJ7K7LYMLDMX0+MMecwKNiSNu6czbaHi8cFgdibDmnmGHa0skcL74LaaNXEHOha33aLs57qdgj73u8NH6xgsvzAHzSszSiW/D+TyNXVo67CapYnt1AZ8Zh4I83bhJ/hDnAFzuQAaflzS2f2hlxMr2YY7sMRDXzOaCHOrMMGh8M+eVhafZuCbHbrLpH17yRwBc8gfaoZDk0UBwAWNckBCbwT5LuUntAwQZsmZrdGCOvBr2BcLmfTSfTx4LvfbucvwOLYDX7txArXcp2v9K+fMa7QeaOKJ5N92Ng0TJRZA5r0OoJYZpLro1zrL1TBf2DGFOcV4yIePyXj3EaAeFpYwjerPs/nl/F+AVU6QHKiD+vVG7Hkp2XAi16a+kZ07rIjWFehNBTwpzpBUOLrXRJQbySFxQfJlLLiC40FW4qffdWgGQrkP181YQR0OpVGyXO10MrdHAxJWExxAaCv1z4pOivmnMK8DslOU6AsTs0HNuRVpttodhWbmkW5Y4gVu5jxKiEi0PYbYTcZiHCW/cxN3ngGt7MBrLHMn0aeNFY29N+A4tRUlXfRz1di7B7Gw7BBiTEY5zHYDr3c8t9oJsEjjycVp3dl8FYIwkALdP3bcvHLPztEA04bwDqOWVkWpc3Vc9RHdNgq3LYeZ94aA/h6qt2ts/3rXfvNyxRptnpZy5lHvmOpochr6qk2pHM93xFreAaLPoCfop0U4471ofgsEzDM3WvcWgZCgGjnX1RHZztB+1Nfuh7fdkNNigddDx0zVY/Ybn1fvOpcd0J3/GY8M+OFzwS8hrazok0L6XxTHlnVJmvBCV0rZfzYdjg4PFh1gg8QdQqLE9lsCQQcJGcsi3uP/peOPjaOnx+dXajmxjQ3N2aWp5E7sD5EKpnP9t9ii1rpcI4zxN+Ju7UsfR7QM/HLpaxz11PEYh8UgnhcWu4kaHmHDiDyKoO3YixGHGNjiEMrX+7xQb8Dnmix4HC718jdAroYsnNb7kWfC8b+xh3SlMlnsVXmhfem7Xs7+Sool5Hrnb2vkrfY1O3Qctb8R+gqSN9HPRS4WR92wXnayatDcE+Mjfs0XokCoopMQRk1o8XKUQYk8Yx5lI4r2dHm/TLgvpJVQ2fKc3SjyBSWVH2byl6HsIVZjdiSBzfdMdIJG7wDWklpJIIdyGWRWp2Vs1jmb7g490uyI+yCT4DL/daTs5Mx5ZG1hAaaPeskOzoGhnkc1Vkn9OkcrDiuat6OUyQyxECWJ7P5mkD10SDvmuw4trXb0ZY05kUSfQhc97RbHjjjke0Fjmva2ryzDXHKya71BTQny7ory4VCqZnSVv/AGRPyxvOoPQul/ILmnv1sfZrj3NlxTGUZJIC6JriAHvjc1wZZOpG9XnyTJwbi0IjJKSOqSzu46HJVs+KdC7e3C5tGzYJGh05f6IKTGTnJ0TQRW8Gvsg8i1wHqgMdinxFjnMDQTTw/wCFwIyIdnRB+vBc14JrbR18WXHLSaJnbZkleA3faL0aHE+JrRX0u3hAKLSDX3XXfU6qqwu1nx5MgoVnugE+N2gTjLdv4lpAOgP0JCJRs9Onpjsd2lkmO5GC4n9aBAYxowo99Pu+8NhriAX9QwcNeJ4ox/abuluHhPLea3y1/JUO3o5dwzP3C5ubfeuDa/lB1PjV0E1Q8C1JJBe2u0ojAZEd6RwvP7IPE9eQWXlxb3fE9zvE/hoqeDEEuLnG3OOZRnvFQsajoglmc9kssh+84VpROXgtp2M7T4f9nfgcYRuSEj3jjQc11Ate4/C4ah3464P3mdcVHNHYpGkhTkyLbGznQTPgdW9Gdxxy71Wd8VwcCCOYIVYTmp5QQaJzHwnwyA+nghd0pyEMkcrrYzMqGdmz0VMxvNG4DE+7cDw4+CGatDcM1GVs2kJyUwcEDhn5WNESpWjrKVoIDgkod5JZRvIg2L3nZf4deYOQWh2TM5koaBvG+Fgkg5V1zVT2L2tHGHudE2QCh38u8XNDRdGhRcSa+yFudkbfjeN8YVkZB4EX43uI5z4ujn4k3TSKz3vfNg3ZsHUGiM1kMVCDNI0jLdtbuDtKySZzP2SMWXEneBs6WR7sc+fFZ7tCWufvCNjNWgNFZDdOfPNJUuLaZVGfzWlRgcRhasZZXV+fLRVzXPjIcCWubm1w4Hor/aUVEZAAjh5/kqnGfArYy0iPNjSbNj2f7exOY39rkcycHdc8Ruc2RoHce7dBIcB3dMw1vlV+0XtbHimxQwFzmMcXukLS3edRaAwHMNALtQL3uixTrspu6Sc8gmUiSzRbO7XYtjBG1+8BoXWSB1PFTu23M4AvcDWdVks8H1pkFNLiLFJTxq9IoWadbZdnthOMmbrR5qrx+0pZyDK8urQcAgSpIyjUEhbyzl3YRhx3gi43cEHDqEQ80QUL7mx7D5fovQ5ePTG6LEeZ5PGHBAOHA6jQqwJUOIi3hlqiTBYHa9a5NaOa9pGAaPs9iDulpzA0/JXbZMlldj4rcfR0d9VoYnKaa2dPBO4oIDklGUkI2ybsl2dlc57JQ6BpaKe9jqsHRapvZqRpoY3DgdZHM+Vqz2T2KLH2ZPeBzS3dcw0CRk4d46GuCaOz2IjmBa0OZkCA/d6H7QPVIeXk7JlHjqzM4vsyxryRtPDb1m/+Z71X/CSfJC7SoODWODwBk4bxabJI3d7vVVa8bWsxnY2WZ53oo2g6d8At/qFn1BQc3ZmB8u5LHJFM7JtPaWO3QG9wkdNFs5ewsEuLs57tyw5t8vzVDjJDut8T+K6Z2h9m84aXwu36GTXd13gHWQT40uYbTsHdcC1zbDgRRB4ghVYpKS0Jzy22CMHEr21G59+C9CeSDl6vAnhuV+i8ahPXrHJu8OK8JHP5LwIfA2wSpibCBwmJrI6FGg/mlvuNi9CidlXJes1IURNG/VPvMLxo5wTVIQmLxgNiY+I8/wA1BdeCPIQc0dHoiTBaG71LU4Cbea0rJXw9Fddn58i3ln+vkhmtD+nlTo0S8UQk5JJNFp9ICBg0aF7ut5BYPE+0zDt/7WIP9DR9XITC+06KUOLIZBRrvFo4XwJQOkrogjilJ0u50YuCr9rYSOZhY8AjUHQtPBzTwIWDl9oTyabCB1Lz+SrMX22xBGW43yJ+pS3KLKI9FkNZs/bL2OOHnO85oPu5P8Ro5/xD9deKe1YN/bS5uRc0F1cxYvzFeiP2tt/EOkaZHktBzDQBW8KJaRnYyPksZtqNzZHNeS5wObibvkbOqowwSlyQnMnFcWBhSBRsTwqiUckSpGR2c8k9z2DQWUNhUD0poMOXHLzPAJ8NyOA0Gp6BW8TQBQ0CGUqCjCwN2zxXG1ESWEA58j+CtCoMRG1wo5IVJ+Q3FeAd/wBU0aVxH6Ca6MtFajgei83+KIALabTZBxXkBy8FIQh7BdyJMkZYpOXrUQJWPHqp9mT7rwfIpY6P7Q8D+BQ8ETjZaLrWvyRd0ejalaNgHpILZ0rpGA1plqPBJJ0dBNtWhmP21iJfjeSDwFAfJWvZNu82S/vD6LMsK0Gw8Q6Nj+JJbryo3+CPNH6GkR9HOsyb+5pmYcJ00Q5KDBYwGuB5ImV/RQcaZ3OVlBtSIHQdfqFltugOZHINWkxP8R3mH+0kf0rWYuIueGg1YNnkBmT6WndndmN9zC9zRUji510btxDPMNJVMcigjn58LyOkc5Y5TtfWi6zNsyEO93uNc482igOqZJ2SwxF7jLPJobXos/VxfdAP4fJdmjlDnE6ptLpk/YbDHQOHg9yBn7BxcHyN82kfMI11OMXLocpkNm5AnrXp/uioZ86U219knCuDN7eDhvB1VxII16D1VaHUUzUtoQ04Piyy307IqG7XoKGjbGvaRmM+YQ5jDrLcjxb+SND1BiILzGRRJmNEOEfmR+skUEC19OG9rz5o4L0jIjJW8U0FSkKDTJeR5jnNuweK82NhZN8hjXO6gWF7auuzG1vcS97/AKb6D+nJ364FDNtRdDMVOavRa4bZMpF+7IvpSS1f7Xy06JKL5svR2Vhj7OT4ZgtXTRTcv1kkkunP9jPnum/rL/fAZEVawutuaSSin2O5jK7aZpsxGohlr0CsoG1hIq4NjrpUeSSSCXj8nn5/H+Q6I/8AMv8ABHvKSSRLuUR7EJah3n9eYSSRGmR7a5iEnW3jy7qysiSSvw/tRxer/qsLw+gT14kiEDgnNKSSEIgxjBRyUkeg8EklvgzyPChmSSXkeZ4NE5JJaYbPs/M50DbJNWB4A0EkklE+7O3D9q/B/9k="/>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Content Placeholder 2"/>
          <p:cNvSpPr>
            <a:spLocks noGrp="1"/>
          </p:cNvSpPr>
          <p:nvPr>
            <p:ph idx="1"/>
          </p:nvPr>
        </p:nvSpPr>
        <p:spPr>
          <a:xfrm>
            <a:off x="235129" y="1502231"/>
            <a:ext cx="5342709" cy="4627856"/>
          </a:xfrm>
        </p:spPr>
        <p:txBody>
          <a:bodyPr>
            <a:normAutofit/>
          </a:bodyPr>
          <a:lstStyle/>
          <a:p>
            <a:pPr marL="0" indent="0">
              <a:buNone/>
            </a:pPr>
            <a:r>
              <a:rPr lang="sl-SI" b="1" u="sng" dirty="0"/>
              <a:t>VEŠČINE:</a:t>
            </a:r>
          </a:p>
          <a:p>
            <a:r>
              <a:rPr lang="sl-SI" dirty="0" smtClean="0"/>
              <a:t>Prepričljivi komunikatorji </a:t>
            </a:r>
          </a:p>
          <a:p>
            <a:r>
              <a:rPr lang="sl-SI" dirty="0"/>
              <a:t>D</a:t>
            </a:r>
            <a:r>
              <a:rPr lang="sl-SI" dirty="0" smtClean="0"/>
              <a:t>obri prodajalci</a:t>
            </a:r>
            <a:endParaRPr lang="sl-SI" dirty="0"/>
          </a:p>
          <a:p>
            <a:r>
              <a:rPr lang="sl-SI" dirty="0" smtClean="0"/>
              <a:t>Raziskovalci in opazovalci</a:t>
            </a:r>
          </a:p>
          <a:p>
            <a:r>
              <a:rPr lang="sl-SI" dirty="0" smtClean="0"/>
              <a:t>Povezovalci</a:t>
            </a:r>
          </a:p>
          <a:p>
            <a:r>
              <a:rPr lang="sl-SI" dirty="0"/>
              <a:t>Vodje</a:t>
            </a:r>
            <a:endParaRPr lang="sl-SI" dirty="0"/>
          </a:p>
          <a:p>
            <a:r>
              <a:rPr lang="sl-SI" dirty="0" smtClean="0">
                <a:solidFill>
                  <a:schemeClr val="tx2">
                    <a:lumMod val="60000"/>
                    <a:lumOff val="40000"/>
                  </a:schemeClr>
                </a:solidFill>
              </a:rPr>
              <a:t>Talking Money</a:t>
            </a:r>
            <a:endParaRPr lang="sl-SI" dirty="0">
              <a:solidFill>
                <a:schemeClr val="tx2">
                  <a:lumMod val="60000"/>
                  <a:lumOff val="40000"/>
                </a:schemeClr>
              </a:solidFill>
            </a:endParaRPr>
          </a:p>
          <a:p>
            <a:r>
              <a:rPr lang="sl-SI" dirty="0" smtClean="0">
                <a:solidFill>
                  <a:schemeClr val="tx2">
                    <a:lumMod val="60000"/>
                    <a:lumOff val="40000"/>
                  </a:schemeClr>
                </a:solidFill>
              </a:rPr>
              <a:t>Self Awareness</a:t>
            </a:r>
            <a:endParaRPr lang="sl-SI" dirty="0">
              <a:solidFill>
                <a:schemeClr val="tx2">
                  <a:lumMod val="60000"/>
                  <a:lumOff val="40000"/>
                </a:schemeClr>
              </a:solidFill>
            </a:endParaRPr>
          </a:p>
          <a:p>
            <a:r>
              <a:rPr lang="sl-SI" dirty="0" smtClean="0">
                <a:solidFill>
                  <a:schemeClr val="tx2">
                    <a:lumMod val="60000"/>
                    <a:lumOff val="40000"/>
                  </a:schemeClr>
                </a:solidFill>
              </a:rPr>
              <a:t>Open for Learning</a:t>
            </a:r>
            <a:endParaRPr lang="sl-SI" dirty="0">
              <a:solidFill>
                <a:schemeClr val="tx2">
                  <a:lumMod val="60000"/>
                  <a:lumOff val="40000"/>
                </a:schemeClr>
              </a:solidFill>
            </a:endParaRPr>
          </a:p>
          <a:p>
            <a:pPr marL="0" indent="0">
              <a:buNone/>
            </a:pPr>
            <a:endParaRPr lang="en-US" sz="2000" dirty="0"/>
          </a:p>
        </p:txBody>
      </p:sp>
      <p:sp>
        <p:nvSpPr>
          <p:cNvPr id="3" name="AutoShape 2"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data:image/jpeg;base64,/9j/4AAQSkZJRgABAQAAAQABAAD/2wCEAAkGBhQSERQUExQVFRQWGBgZFxgYFxcYFxwYGhoYFxoZGB0fHCYgGBwjGhgYIC8iIycpLCwsGiAxNTAqNScrLCkBCQoKDgwOGg8PGiwkHyQsLCwsKSwpLCwpKSwsLCwsKSwpLCksLCkpKSwpLCksLCkpLCwsLCwpKSksKSwsLCkpLP/AABEIALcBEwMBIgACEQEDEQH/xAAcAAACAwEBAQEAAAAAAAAAAAAEBQIDBgABBwj/xABGEAABAgMFBQQHBgQEBgMBAAABAhEAAyEEEjFBUQUiYXGBEzKRoQZCUrHB0fAHFGJykuEjgqLxFTNjwiRDc7LS4hZEUxf/xAAaAQACAwEBAAAAAAAAAAAAAAACAwABBAUG/8QAJhEAAgICAgICAgIDAAAAAAAAAAECEQMhEjEEQRNRImFCUgUjMv/aAAwDAQACEQMRAD8A+uytsoPedPmPEQbLmhVQQeVYxiVuaKIOh8CHz8osTNWkgsUq4eHeB8o3S8demc2PlNdmyjnjO2fb6hjvDLjlQjHqIZydsIOLp5/VOsIlinH0aYeRCXsYR0RTMBDggjhWPQYUPPY8ThHLNDyjhEIex0c8LNrekEqzh1nDGoDBia9A7Y9Ipui6sZx0fOdremq5wN0zZKMroIWW89MOsZaft4OSv7ypqH+LOIJfE+5gYW8iGrEz7fHR8PX6bWmUf+HmlA9gpMwPxvpvDi3Mxt/QP7Q/vbSrQAifW6RRExsWfBWbZ5aQUZpgyxtG5jo6OgxZGZMCQSSABUk0AAqSeELtnJMxRnKDXhuA4pl4gNkVUUf5R6sRtyu2mCSKoSypuhzRL6teV+EAevDElhEKIrVC63Wy7nw8cPNvGL7XaABGf2pOvAh6EM+nHpGjHjsy5sldEbZaoUTp9TERbCtLnvVCh+IUV51gWbMjco0YG7K1K31DUBQ5tdV7keMQCohaFVSrQseS9333T0jxRq0Ei2QJZSuISfen5RTalt0u+4D4xO0TN5J1Ch5BQ/7TAlrXU8CPIiFsbFkLQrDn8DC+2TMen15wTOVhz/2mF1uVU8wPdGfKPgQExiOcaCRLEyz3VYZHRy4I5MYQIs7y0q/1FA6tdSR5/VY0FlICEAYFNeY+l+MDght2Xlk6VGeNpVJWxxeuik0Y+cFm0XkqINDBO2dn9okN3hgebljwwhHZZpReBFKuDiDh8ukU/wDU6fQUfzV+wDaCiVP+JfkQPhH2b0Xs92w2Yf6SD4i98Y+NTEYfzHzMfd7JZ7kmUn2ZaE+CAIyp7Y+isy46LSI6CsgnlAgNMZYDso1XXBy/xEWKVdYpKgkCpClVNMmr4xVNsRQHTdUCWKZgOeQIAIFBVjEUkmovS1P6qwQMag4V0VHYqzihyHvYpOoCGVxqCQcc0x4i1FmZSdHqnTLDkQIrvqBSFDE0KWrwIIq9M3pwia5oINW6imOIJYV/vFUQJRbrjKvXHdsgTzdvFoYSPSBYIBF7DEEFjxwhEmZd9WpLggpQcnIUCUq1YGO7Ye0oUwJ1L7pS6SOQ1J0hcscZdoOOSUema+VthChV0fmw1NYOSsEOC4jEJnkpcFxg7BQ4vdLjHMBoss1uWlykkVOYHmKHA4uIzy8b+rNcfLa/6RqdrWwypK5gDlIcDCuA8zHy2Za+1UFrLup5iySz966ngkAUo5AIq8af0i2+TZiFswWmvEOQCMw4HhhGRstnMxTPupYJT+reVqS+PnSnPzpw0zqeM1kVoOs9j7QvkcbzPRmGP7aARPamyxuJTLLe0AnHDMEJ6DBoZyBcZyAON4gc2AA+EMUJcOkkjQEKHn8DGFSZ1HCJgrVsdRISSpgabxZm0DcamI2v0ZWgJnSTvIUlbDEkMR1oPKN3Ok0cJw9pJHnWFFqthY6ZtgdajhFObTRPiTizbejO1zaLOhagAvBTYOwOGIxwMF7St3ZIcC8okJQnC8s4J4DMnIAnKML9n+11KtC0B+zWh20WgJc+bUzjU2WZ283tv+Wl0yeIwVN/nIup/ACR346MHaORkXF0GbOsnZoqbyi6lKZryjVSmyfADIBIyiM+3JBZw5wiFvtzDjGQ2vtq6XCiHNACALwxBNM6jmcY1Y8V7Zhy5a0hzbrbCa0Wh846da7wCtQCOoeFkydG6EKRgcm2VqmXZnCZ/wB6R/uSP6I8WYqtSb6SBRWIOihUeY8IjLnhSQoBny0OY6FxBfov1Z7NTeChqCPH94qlz7wSo4nHmKEfqBiRVWBEKYqHG8ORd/6gf1RQSJWyZQHQg9HY+RMD201XzPxgiam8kp9oN40gWeq9eIwIJ8XMDIOC0QX3hz+CoU2k16/CGUxTF+fmlXzhdcdXBz7wPjGTIaoIN2egMhJwUVhQ1BEoU4pLKH5TDjaybq+0AwLLAzA3bw466wnsM0BctZNElaunaBI826PGiUmrfXGCwq0wMtpoEtPraAjyIEKdobOvglPeA8eEFqJQCfUUKj2ScT+V8dInOUyXxFwn3GClTVMuP4u0ZazyCpSE5kt4qIj75OTiI+Lej8t7XZR/qS/++Pta458TWClMdEyI9giGa7IpUDLnKKlaVSP5DUZ+sIIROIH8QofVimgpQgHzVC2z2S4f4U1ZrheU79Ax8IK/4ob3ZpWCKjeSo8QUvpoI7bRwwkOoEXHHC8DzBT3tKJeKZVkmEulZHBZBFaNeS36VCI2K0zUbqpZAeibgHGr0ofWzzbGPEzCCVFMwirXeyV4Dd9xGEVTKsNQliSEKDjvISlaSAckgKr/KOcBz5ZukXr6R/wDtKdjxugLTzIxoWi6VOCnC7twszpCTwD1BIORAPCJKtaUAKJKRQAhJWlnHrAUFCMsMIGqZdkJNtVRSklTtWWtwwHsqLA8KHnBIAAUo3VeIXd05405VMBWpAUQQoPiClRQtnFUkBV9yOEWmaSAVXJgJ3mAY6hQDXWYh1FtWii2Zr0h2mpUxclaUolAoZbG8FlN51VqmuGTDUwTaCLPZpsxCheJJSqjBL7rZOABq70eO9JthImlDpuoDLFSlKgCLyXrdJF0jAGrHCGVmtd1wWxzw/tHn/JlJTkn9nq/EjCWOLj9Hz+b6R21CmP3kOXcgO2pBqBGn9ENqTbTeIBm3e8q8E9K4mHk7ZcgPMmTJjCt0zFBI5BLE8ocbIswSaI7MM91gDV8QOBwxjO/y9GtJwV2ZraHpOqUopWaA1DpveHlHsnaMuc90m8A5BBBbrC70j9DZdpUtYTfW4EwBZSTmCK3XbXHWJbG2aZJZlXCHSCkApIBBSAMjQ0zfWimlQy5WX+hVhK5swBTBQXfZ37NSkApSxoSXSDlefER9InzxLSwADaUGDADgAG5CMb6HoRKmTGLqCBUF0hIWoB9CTebkrhBm17coglRCUihc56cf2wjseLDlFM895s3GbQNtTbN4kDL9/CMpbbcX/wB2YIwI0aDjPQuYEiiSWvLLOTQUD3UgnicMIUbZkKlTChQukNukgqwFS1K4iN/OMXxMKxyceY52bbL0lOLhwrPec48w0eTZkLZDolomDQhYGJTeVvD8SfdBV9w+OYIwrX3YQ+L0ZmqZYFQOk3FkZK3h+YDeHUB+iosBy8IqnoKksO9ik/iBp4t5mIwkWTDFFpLFKuN06bzN/Vd84lLm3kg65ZjJuhBESmSrySNafI9DWK7Ra0eyDvJ5j3iAwMuY8CR7mgywkm6c3rq4x8CPKK0yd7wPiB8RC5djIdC+Yig5geRioS26B/NR/wBsOTY90H8Q9yh8IVrZNVAkMBShqwpxF4npGXIaYg9psp7JCkhyxJ1CUrmOeRKx+nnBOy9qEOFuUhJriRUJHMb0EWEvMQ2UuviS/W9ENp7MuhSpY7xS6eTq3erU4QKi4rlEJtN8WG2chTNUP0rX5wut8sy0FqpIIb2TWo4cIEsdsKDSozH1gcYM2raUqlhjio+5zBPIpRv2RQcX+iPoTJvW+zcFP+kKV8I+xrTHyr7N5F63Sz7KJiv6Cn/dH1hYjHE0MGIjomRHQZRl/viFIcqVLIqoXElTgYliDriM4okgkkImgv6pJLg6pWPc/OGdskIvfxZE4gBgUp7Ucw2+nDJoG7OWSyFTUE0LpAej4LIUehjsxkjgtUUieJaQDLKSMLjEY1LKUlqkeMEyrfLNbyUvW7MUEV0ZRUz8Iiixzgk3ZkuYHqKhWBDVCiORJwyhdbbBMLlUlCw1VJupW1c3uq6kYRaSZV0MhOSQCqiT3TfQoYMQVORdpgX5PEJYuhpKlAglgQ0oqbI3WFT+2MJpVpMqiCEswF8FCxw7oSRyXWmNIK/xbtWStRkr9UqUChRqXuqRdILFqnDKLaoiYYoTkm6QlQod0mWQXLm6QUrFfZEeWWb3u0QgKerhiCSavVKjUY3TBMvtErCSE6m6SbxYJe4pVCQxZIIpqz+2i0zQQDLWcASCEEUrQgPXQqFTgKQtMYzyf3VgEoWkE928k8GUz4YtRxjCKVakhRJrmM/7w8nz0NcvC8KMUscgXLAUfKh5Rg9oKmSzRqEs+PH65xx/Prkl+jv/AOLcljbfVjqw25C557UpBQNxJNXPrke7x0hDOtMyyzQmWuZMlkuKmheoJINMMNXzh9Z/R9E6VeaVMmGrqSkg8K1biC/uhUnZ6krIVZFyhQEyphUgkYFr11+g5Rzl0dm2/Y0su1ZqVS1rYXwUFIwFSpNc6FWMGWuUpaFhA31pIGOKg2Xwzhd91uqSFrJSXKQQkEECtQA+Jy6xptgygCZhrdokDErVkA1Sz0GvCKhjc5qKBzZljg5P0EWDZ6LJKAO9MIF9SiyXAbrdD8KnWM9tzawdyXIwfLPDBIf6OMF+kO2rpLMThUimbBsQNXYmuQjEWu2lRLVapJoA9HPwaukeghGOKNI8tknLLNykTXaFKJZy/HLGKJhbNzmcumZ5xETHDBxqVUJ6eqNB4xZYpYMweJ5D6EErdE6Q+kUlpT7IAp5+bwMhXZqu+oo7vBRxRyNSDrTMR6qZWmsTWErSQag4jD6rGqjMial/X11jy/AsqaQSlR3hUH2hrzwfxzi04wNhUeJ3Vtkuv8+fiA/NPGDZScoDmS7wbDQ6EFwekMtkJK2pV2I0UKH58iIFMuS9llisZvq4uodQX/qD/wA0e2uziWyjhdL/AMp+JUBGh+6AAK0cdCGPndPSEvpKGlAZuCfymnvAhLlsbGImtDrM29h2kthkAVKLDxhZYrICST3UAE5Y4N9ZQxVagBMzLyT5E/CFMuaCGzLUetM+VSIzSezREc2CUy7zUuoT1ICh8B1EGTkOnjUjyA8WI6xfZ7I0sAjEBxzSB7hFcw5HEAA88X6v79I0x0qESe7Flv2clYvjdVrqPxfOENrkKQplBqHkaYiNYiW4Unw5H6MI9tKogHQk+75wjNBVyHYpPo0n2V2Z58xeSZQHVSk/BJj6PMEYr7J5e5aFcZY8lFvdG4mCMsTSCkR0TKY6CKMTY1X1fxJhpklU9B6y1kEMMw/OGq7eEAAh0mm8b55kXnNNCYplWyYKKqH9ZCBLHQqCtKu0V2+2BKd6TNII70tMqcg8heJY89Y7D32cFBP+GSyq8gkLGNO7kd2ihhyim0z5csBS2UXdBSVKVezSEhzdFMyNWhZK2kinZ7oAe4qStIeg7qlXU45PjA060VJLv9U5cIRmyPHr2a/HwfK7fQVL29LWVJQiXTGjEA57rUdwcWOLPUa3T6F0pIbC67AOx/FdBNAzOaQj2tYkTxUlKg92Yk3VpPPFsKGkWbP2mVS3WGWglKwDgoFi2oIZQ4KjH88/s6K8bH9DEWtYG4QkEuQFFSFA1a6sKpyIiwbXUwwarhjcP8hJSC+aQPmqs0+6VIxAIKfyrcgDgFBQHBomtbF8jj84F5pv2EsGNfxFdm2ymz25S54/hzt1MwqVdlL0ug3EoUGrdo+NFQT6ZSlXO0TvS1VPA4BXI+99YH2vYhMQrdBB7yciB8RiCKiMxLVaLMCmQvtJJf8AhLqz6Cn9JD5iMuSDk+S7NmLIoLi+hhs70jmygEpVQQ/sXpTMXRXvfzj5+vbaLzLlqlnTL5tGm2Nb5ahuqSScgQ/hjCJxa9GnHNPSZqpcxUxQfVkj8Ro0aja1rWiQESkFQKDd7NSL5DVIQ98pLhRITUEZGML/AIuLOZS1gl5iUhLsS7uRmQAKtkWcOIpnKUsqmqWkBSr1++gKUrF0B7xZ6MGS4qI1eIlTkYPPbbSJTVguZhU2ISlgT1PdGpAVTAQBMnlZAACUg0SHujjU1U1Colz5Q1G1pMxJ+8ErU27MloHbPleWopSsP7aVFsCIt+4yez7Szj7wXN6/eKkgBJKlSRdapr/mJYAk1aNrds59aEy5JW5SHKc8h+Y4DrBuzUgBTkFeicGGbnvB9NIFtFrUsC8t0iqQGSgaXUgBI6AQy+5i6kEEFIooO4UcSDzyh0FuxU3qiSlRyVViKZhBurYHIsyVctFcD0i1UojH6+mjRYqjybLCgMiC6SMjryyOoiKJhU7hlDvDLgR+E5ftFiEtHKk3mKaKGHyOoP7wEn7DSLJRhzsaTdmBfqlgrgfVV8Oo0hVY0hWIIUMUnL5g5GNZsuzAIrnSAk9E9jGehwRkQQYyG2p94zH9luoZR841ZXQpONOoyMYPatqdZPtFz7jGdj4rYvK/4auPZj+lYgCbMurSUEpUE1L5m9hXC4Ujxgq9uty8gr5xutp/ZchctKpKyibcTeSslSCq6HrigvzHARnl+jQkLdnbVRNUuXhMQSG9oAkONWzEe2rEnTHl+2PjGft+x51ntBVNlqQLy1pV6pa8sMoUyFHesWWHbSmZZc0qcfHB+cOhl9SEyxbtDghiD4/XNvGEG20b7dP93xh1ImpVQGhwGmo+I/aFW1d5ROZUB4Ap94i8sriXiVM+gfZlZ7tkWr2pp/pSge941ihCT0FkXbDK/EZivFah7gIekRmXQ8GKY6LTHRZD57s/aKFuUTVKJcqF91DmFBKg3AGITUFRIkzpoLepNcP+XAQnTtx1N21nUUpwUgl/BgnWhBiKttAzHCbOt8kzEcKgEX0l/wAR5R3qSezz/GT6J35qBcnTFTFBRqoks7ACtcB50gJW0rqrqyBXcVkfwq9k8cDHWyfUqUXd3PXGFlrSCGVVJzDt1aOJklyk2ehxx4xSDLZa7rrAdu+lqkfMVaA5dpaY4LpWmhyVd3knndJB/IIDRbJko7xvS8AsVYZBY9ZPmOVIBmm4oBJ3STMlVcAh70vilTkg8VQoMd2a074H4Vp6C6tPk4hiqZSM7s+ZeU4w326uB5NDWWukQtF6ptITbSJTv3QpObbqxxBwV1D8YbM4gaZKcERZGKZ8mXMSDik4OHHHBx5CFk/YUsh0j9Lg+FR5QxsoMqaUeqqoHHNoMtNmU7hgCzMIooRbP2ddXedSiKAqwD0pqW8Ieo3FAkOkkhXLI8xHSbMSoPlWC+xvUMQlX2XzNkv/AJbFsQbo40JDdIguzrSJJulF3tC4LKK7ycWAKGT2beL1gixuKPgG8/lDGbOTdZabwege6wAcqKvVSAHJw50EHGW9i5Yk+gJFrM26Vh1lYSVglBIx3wKLJrvd6lSYdGbeOArU4k64l4VzrF2ZBGCiJiQ7kAX0Mde+GLDDUGDLGkKo9Thh7qRtxu1ZhyQ3svm2JK0kFlJzGWuWBgFUoyRV5krUVmI/N7aeOI4ww7Moywx08KH6xiUxadbuWofwfyg2xdAUsJUAQQoHAhj9cvdhBNns2HxgNViIVelkIJqcFS1cVDVsxWDLJNUlYvpKCTiaoPJXwIeK5P2FQ4RsoKumgWO6eGhpVPjDmzYXSGUMU6DUap4xTZJeYwzeqf8A1MFz5TtQhQqFAVHXTgcYTKQyKANrzbstSsCnDwIbr8o+eWlbqjY+kdpIlhCmSonEYEDTSpFDGMWHJhc3odjRds+xmZNly0iq1JSOpHhH0MbWnSJiJarzqIAQReURmU8OLhI1jI+iWz5k20I7FQStAUoE1ZmGDEetpH1SybNSlJdLrWB2ilG+pRFKqIqNBQDICFrJx9DHj5exNZtvomJKZyUh8kutDNgXa9m7BueJQ7Y+z+VOeZZVpQfZxlvwzRyYjgIbbV2EpE4dkBcWCyTSoFUpOrOQDiHD0qAsrlEuChQIBJJoWUXfMEDHDDWG8YSWmKcpwe0Yu1bNn2ZQE1Ck1orFJb2VCh5RQtd5tXj6VK2veBRNQlaTQ0FeaTQ+UL7f6GSZovWZXZLBBZ1FPJsUHOFTxyjoZGcZbNXsGzGXZpKDimWl+ZDnzJg4xCzdxNXIAB5gCLIEMhdjonHRCHwu0bIC0lPZlJDhrjAHgyUksNXxrCuw7C7OaFkUS6kmmOHOnwjR27b6E9/70gH1VCROSXq6XFOkDW23ImMqWGS3s3XLnKOz5E6xt1s5PixlzX0DLmF6ftAd1i6TdOaTVB+XSLFzW4RXLtFSXDZxxmdomZlGUAnzQeuvOFe0bEAklNLpvgZApqW0BDjq8OPvDh0l066HjxgW0Atg4zZv7QJBHs7aAlpSkuSpRZhW6FEPy+UaBM1xSsZiy2ApnLJqlJuJOBbI8KMIcWaYQ1Xi2RDVJMRWYqC4nerrFBCnaMokEjvJU4+XhDiwrC0gwunDfI1Hwi3YyrpKDl4ERChl2ArEpUioPCJIVVo8WQOHu/aIWerF19WPzEcJ6SVXqgXUgalwW5lQA6QJOtl28CXAqk6ODQ8IrsaiSlnBILPl7cw8cEDi4yiFG02dYU2lIllV2YDuroQ5IJSQcU3kp5NHqNgTkA3pdU4skru4eq14A1qAtNMYW7OtIQxwCWb65fGDJ3pqpM8G+UrQWJWL6FoN1QClAXwRxC2ctwOM5R6F5IRfYXYlJmYALZwbigFcaYHwTELZYUndCqnBKmQrkHLK/lJicy2Wa1qRNmywVAkTVJUp2yWJksJUAAW3wnBoe/8AwwrQ8m0koUKCalE9Chky03VNzJhqzX2hEsDXTsw/ZzEqZQNDgX/eHsuZQAJKTV6kuGFCDSlcs4Nm+iVqSwCZawKfw5rU/LMTTkFNFY2TPSp1SJmAqkJWNaXFEs75NSD+SLFvFL6CLGhmIcDVIJHIjLoTygqZtAjvJUeKd7xSQFDoDHSAQn/JnP8A9Gb/AODecKFbTE1fYyQrtFOGLS0jVyTQ5YYwLkmWoMUekVvRMLhWDgAhQoAMQWzrGfliPoMn7OFrbtZgQA7plus/qUAB+kwZbPs+lJSOw7wBdM0kpWSzXiGuENQgNXhCJS3o0xg0hf8AZlI3569EoT+olWGjARsLft2XJUgTHAW7KbdDM71pQvnnpGI2TbxZpwPZKTgJgCl4MXBSbzsoFiCOlRG4tFgk2qUPWQplBj5jTMeIgdew9rovtUkTEFLscQRilQqFDkYxG3dolK0TJ4NCuTMu0KSBfCkpvMqpfIFLYGNf907NICbxCQAMVFhQYOTCbadwTO3UkTEXbs9LOQhilM0DEFIUpJbFCjpBVStAt3piiz3FKFxQbvEpLpId9N2gNMcQWIqRIml/zEAEHAqORfJw40OsWbBkybMopSu8iakLTeCilSSTcHs3gN0nEseDO5+zbksXHN0kl80qJJf8oduAEMjmvTFvDW0IvvMwLd1XtcDSmTQws/pCsd4Xh4Hy+UArlgEMX3Q7Bqca1anlxitYYYgnX3P840pKS2jK7i9M0KfSCW1QodAfjHRn20joH4YF/LP7PlSdizUi6moLlnvJ/SWA6GCbzAClKHnn5vBBUtK3WtJILMy0p6gkeULjNqeZjT5mopA+E+UnZ1omtXHWKJU9Ci6TvDJ2PyMWGB7Rs4LqN1WRjlnSDFBjeqHxDUPMRIopukjzbmDiIVJTNwvGVNyOMpfMYBUTkbYUhYRaAEKNErT3FcCPVP00UQ8PeNEjyL5wbLUOcJVT1JmLCy5CmB1AwPEtSCZdr0rwHviEGwnB4m/15wpl2wHAu/WL0W2hOaSH5GKLsnaS6zHomuQRiPExTNmOonkfGsSCufCLKGyZzgEddInOtO64ZScx6w5awslTSORxHyiarRoWOuPjkYosFtc8GYl6Jdz+VAKj5U6wyss494h5kwvddmSMEk+qlIO8daByRCF1Lm3Qi8tRCUpQkkqD3mSkOaskUfCNXs70TtnYTLQqUZYBZXabsy6k3aIIdgbyi7OSWBiERKVMN6g7SZx3ZaHY4eBuh1GhUUgiL7R6OTJu/LKZqykFQQtBXeG6rccKZx6oMQFnCQww8zmbxxbM5lySaxftFIMuWsYJ3WAFB3gw0oqCj2DPoWy7EqWtjfQtOTModDUQ42V6S2mztcU4xILsedanmYrR6QLCbil9on2ZqRNSOQUCU9CIn98kKAvylSzrJU4/RMfyWIa4oUrNbYPtOlrTdmpXLWQwUk3kg6saitaPGt2ftWVOSOzmImUHda91TiI+SHZstX+XPlq/DMeSr+p0f1wPadmTZO8UTEh6LAJT0UHT4GEuNDUz7gBCW3+isubPE+/MSsN3Sm7xpderl6x882b6c2mU38S+nRe954+BjQ2f7TX78odCYGwqNoZCqHtFuzGiGJ1IKSx5GOPaAeorm6P/AC90JZPpglQBCMfxeDgiLT6TBu5X83/rEq+idAO3rGb3amXcoApd4LTmO6z6VbTCpgbZW21SVNfMwLY3S6R37hKHBNAFHQ3cM4an0j/0vBb/AO2FR2UJhUqRurAZMs0TgsbhzG87HAiL3RWrH2z/AEmkTgGWEn2V7quVaHoYMtEoYj6+vOPnU3YM6X35SwBmzjxS4i+z2xctghZSyU0CqV3qjD1tIBSphuFo0SPR1KVgpLS3J7MhwCSCbhySc0mmY0h9eTUClA5FNR0Ye7hGasHpEo0mAEM95NDQPhgejQ1NolrAIUl8i9WcEjWrMRBafQNOPYsk2RYXMCgGC1MxcMAHGFAXiE+zrBogFOZfLXnm0ObLZgywFXgd8Es6TUs76k+cVKtDkNVObw/HkpCZ4bYsEs5IfmP2joc3Efi6Ax0O+QV8B8ctO3bQEntUGuaULSfFNMHyhLLNX1+PNo0cyXLSpygIODJta36JQiuPCEdv/wA5QCSkGoBJJ6k1OBqY0eXuKZl8Nrk0VKUU1HUawHaNqF2TKdX5j7gHhiLOSIrJTLdyE60rHNOoCyptoOMsNoFBKhyJdov/AMLnrDdqpjjLnIlzUHqkuObCBlbZOEmUVfjWWT0H949k2i2KP+bc4S0JHmRFMgy2X6Cy7RNKJ0xdmmlhLugTJUw1olRIIVndUQTkKVK2x6C/4WZdoFoMx1lAT2dwuUqLuFnAA5aQulfeR3LWp87yUKHB6RPa+2LXaUpTanmCWSUzJBF8OAC6FVVQDCoygGnfYxNVVBaLTZrSWmy0uW3muqevrJY+cUz/AEMN5ZlzgyxRK0kZvVQJfDSFkmQhaXlqqMXLnqwBHUCGey9vFG5MDjPOCFnivRacKvLVQCijkOIECzNmzkf8tfQXh0uvGpFoHeQXGbaRA2wGrhjmBELoyM4qT3gUvqCPhAarUSQA5JIAADkk4AamNvaAFjFvAjkoGiusCyFS5awVSpSVgumYlCRXmzoVEIjYegfokLIjtFD/AIhY31+wC38NGmAc5kPgwGjtdtlpkrVNAVLaiSKKHLBzrlSPn42ioUvlsw5aKV26mNDll4YQj43dtml5Y1SQLNtQZgHAowNOuZ4AA8RBVmm9ohctiFKBuu43hUNeAzGmZik2sYBgeAHmMCOfljEtn2slYOFWUnIEZjUVB5KBoQQXmcVItEeqmx9Gtn2apmpC5Ru32VvGgBS4YBLveIOOAIxIIAtn2UzRNCZS0mWQHWuhBq+6MRQfqGhi22LRiAYJsdumSi8ta0HVKinxbGNNP+y+1JQTelKINEpKiSNe7C3/AOG2gM6Rm7GtKYsxfKsClJl8orsGO2Sr/NlypvFSLqv1S7pPUmPVLsysUzpR/CpE1PgoJV/UYtn+jM5CVEpNCwYVOtHcNxGsUo2JNLUYnI7upq+FATEqS9FpxY1TY0/8udLPBV6Ur+oXf6otEq0pFAsjF0sseKXHjA67GoJKwk3SVAGrBjmXAcYZjHOC9l7AmTQFSwbzkYMAzEOWwY65jqtDnR5K2woFlj4Kwp5t4xfL2yxBF4NxflpDxPolaAhzaKt3VErDtQEkt3mGEAyfR21KSomUhwzBUuUCXxZmwEFbQNRY0sHpmht+8/tAe+uMFq2/Z1d4E85YPvgHZ3oks1mplI0CQSerKYecWH0dmuQESSHAfeAbNgVEsOUQortlps9SgKST+EBPhl0iiVaHIupPM0GEGK2HaAC3Zig7txJfQG6/nAkrZc4r3krJDuS5infoNUFWOY8xN4uHDthr1wjSIsSTlTjCezbKUk3lMBjiH5Q3lTcKnlDIJ1YvI96JiyDWOjjOPs+cdB7F2fGJvpWiWlIS85b7xVLKRjgGUgE/ysBCS323tZl+6E7oDDh1OsPpoBBdQQGdipLsSNHAxGTwktdrS7ukgEhxfLvWqlKNaYAAR0/IiuDo5PjS/NI8TOpFM2zvil4EnW3T4RXK2gczHLOwErs68pRPWkQ+7zjRSFAaJFP3imZNSr/7ExHQxRMsild22E/zN8Iogxl7Jm+qhYPFFPF2iw2O0Ab0kL6gN5wlGw1nFZXznN7iIl/gysxZ08VqvnwKjFEIbfkr/wA1ly5qX7pE3otaWYcDeIpUYQLYdvonC7OACslinnlB6Upl4WmSDpKkAn/bCjaGxzMdcsTVHEq7G4knmVkeEQg7stpmS6y5xIGRZQ86iGkrbqVUmJCT7SWHiMPdHz42uZKVdJDjr5gwSnbK80Hp/aISze3zihQUNMDFM3aGIIxyMY+Vt9slJ8YZSPSlJDKL82+MQljqVa2DBV5OQJqOXDhE/vPWF0naMtWBGOsEmaIhA5Ex4Jsqt4cwT7j5NClMyCrJanWANYhZ972Xb0djJdQcoQOt0GJT9vSUJCjMFcAASrVruOFY+an0zVL3EoJu0ClTFYBhRJdLMGwoD1IW0fShc07iRLTWiUoIqb2N0cKcKvDFD7Fc2zcW37R5KFMkCZ+VYJd2yBGDnHSKP/6hK/8AxmeKfc8YC02vtGvM4Yau2BcuXxz5MwisJA/v84viTkzcWL7STeJmSgQ9CkgEfqOPWDpf2iS1/wDIWcu8khowEoDWCrOQCCoPWu82DmumERwVE5G/kemkshjKUNEgpL8Gpr4xQfTFZO7LCaslKjUgA6Zk0AAaMzJUi6SlAFMVOCRXdSw3g2pAaADayd31eXvxz+sIB1ENbNVtG2Tpz30oSHBAvEM2HHTODZe1rQRukU10AZnap4mM1ZpilpZJCVpxIUoEg+0M+b5wwkm0d1QvCm9u4c8Dz98Wt+ina9mxsO0b4wJIxow9/wAo8tNuILIKHzxUR0EZ2buqBoDi9Aw/pPXPjE7MEqL31uM7zjq7tE4lqWgq37VmEsgqYZsU14CnnFFimFRIUok8z73Z4ImSbw758T84vsoIoog+I/Z4nHZOWicqTU5cwK+cGIktg/SnjHS5I49HbwwghAgwHKyL846JhHCOiij85WzZ5D7qy2JUbiSMqFIoYWWiyTqh0BIDkA9WdseXxh8raSip+xlkE1easzOYLYwv2wFJL9n2aCCybylEsxJWVVJqNOUdXNXF2czDfJIzapxGKi/H6wj28dYotJqSTU5/CFqpxSpwW+s9Y5DR1jRItKsI9UgHFLdIUStte0nqPl+8MbNtdJwIHAgfGBLPFsNfE/OIotEvNIPMmDRaxmAeaflFS1yT3gnwPyiiF0jbNwfw5aB0TEbX6SzV94SSPxsQOkUK+7CpS/8AKflEU2yzjuSFKP5P3EQsqUjtskH/AKcoAD+Y4QBOliUpgSoZ3SXHMikNJtqK6CzBsr61AfpdokixzlBnRLHsy0/GIQos6gruqf8ANBAsCj6gPJmgOVsRYmgBY1UVEBkjFSnLsP2FYfTdnWe9LTLVMUVd5Vy4kElgzkKPFwODxVkSAE2AjGUR0ETSTgAfCHsnZEtOM2Yfy8OZgn7slIBuzWNAVzFAEhiaJbUZ5wXGT9A8or2IZcteh8Ib7EkMu8r1an4DqYLCtEo8H95MWXyRXDlTwgljfsp5F6LxNByL/m3XetD848AP0xisK1FOgr4RYJlWe6Mc/f8AtGhiUXJB4xMI69IqYs4BOTk5/HD+0TlGmR15/X1hAhElzaYkDHMeJy84lLRdIN4gkGuAwI1BYas2MVLm/hA4l68K5ViEsg1JLnIJGork8Cy12XGYXcuonN351BPvi6XaDR6jMGIosq6MaasEnzb3wxsKXW8woFGdbGutaqPhSFcG2M5Ui6yzkYpWtBJrdqByJF4jr4w3uqLPMmlWktfacXZxdGdYBl2NCt4zLMpmo65YHQe84wbJsUsJF1ci9wmTDTk/ld6wxIW2VWy5ewUT7QWkueIYseAjpCgC4Pzgj/DwapGGJT3XrhuhoKlSgBgKYnLxinjbYSyqiuVMmKLgq8feYb2ORTfqWxJB5NmYHQoXcQOjDxPjnF0qapJAYkluXR3fnEUeJHPl0MpYGorl9YwQmAJcqrkE5ZH+0GISIsC/otjomkx0DYR+aUemqANyUhH6hToK4ZmANobbNoSC5N2nCtaU1jo6NWWbcREMUYy0I7SYXTRHR0ZDSUR0dHRQRZLta04KI6wQna0wZg80j5R0dELJp2ur8H6BFyNpzTgZf6B8RHR0CQv+8TKErUo6IuoHUs58IiJ01burs5YxIcmtNbxJwxA1aOjohAnZ0kE3Uhkkgl8VEYFR+GA51jT7HsoE9D+qx95Eex0CwkaBGypqFJvLKWS+NRdLgKuu1GVS8MsTTy1bMSEpVexdgpO6bl1NWUo5g1epAwcjo6N66MD7A1ySGKt1wFDAhiCzNqR/aPGjyOigz0Vy8a9YtSj55COjoEtEpaPr56xf2KsQ3B+g8cdI9jouimyoWQ4rLefGlYvFlSnBVaauTToPGOjolF2UonMGcHHLXn74tTOc/VecdHRnb2PoaWG3LO4moIqGQLw40rUZ6QxlWYBgFJBc3k3VEuAC73gzA5Hxdo6OhsOhM3QzTZlLFZigEhyBTrn7z0iybJSk1vEjkQnTE4lshHR0GxMW26PZNqlkd5bl95hTx+EMLBID968Wq7+UdHRSd9jZKtDVCIsCI9joBkirZaJMdHR0KsfxR//Z"/>
          <p:cNvSpPr>
            <a:spLocks noChangeAspect="1" noChangeArrowheads="1"/>
          </p:cNvSpPr>
          <p:nvPr/>
        </p:nvSpPr>
        <p:spPr bwMode="auto">
          <a:xfrm>
            <a:off x="8255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https://encrypted-tbn2.gstatic.com/images?q=tbn:ANd9GcSg0hYgRoJdcz7DNbtYt3bMvZIgWJd8Xu9sPjIspSuC1oNiaUGF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992" y="2913016"/>
            <a:ext cx="2831208" cy="188404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6221" y="40591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230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EED 03">
      <a:dk1>
        <a:sysClr val="windowText" lastClr="000000"/>
      </a:dk1>
      <a:lt1>
        <a:sysClr val="window" lastClr="FFFFFF"/>
      </a:lt1>
      <a:dk2>
        <a:srgbClr val="2B61AD"/>
      </a:dk2>
      <a:lt2>
        <a:srgbClr val="EEECE1"/>
      </a:lt2>
      <a:accent1>
        <a:srgbClr val="2B61AD"/>
      </a:accent1>
      <a:accent2>
        <a:srgbClr val="2FBCB2"/>
      </a:accent2>
      <a:accent3>
        <a:srgbClr val="F79520"/>
      </a:accent3>
      <a:accent4>
        <a:srgbClr val="C0D1E5"/>
      </a:accent4>
      <a:accent5>
        <a:srgbClr val="5A88B9"/>
      </a:accent5>
      <a:accent6>
        <a:srgbClr val="8DB1D5"/>
      </a:accent6>
      <a:hlink>
        <a:srgbClr val="F79520"/>
      </a:hlink>
      <a:folHlink>
        <a:srgbClr val="F795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EED 03">
      <a:dk1>
        <a:sysClr val="windowText" lastClr="000000"/>
      </a:dk1>
      <a:lt1>
        <a:sysClr val="window" lastClr="FFFFFF"/>
      </a:lt1>
      <a:dk2>
        <a:srgbClr val="2B61AD"/>
      </a:dk2>
      <a:lt2>
        <a:srgbClr val="EEECE1"/>
      </a:lt2>
      <a:accent1>
        <a:srgbClr val="2B61AD"/>
      </a:accent1>
      <a:accent2>
        <a:srgbClr val="2FBCB2"/>
      </a:accent2>
      <a:accent3>
        <a:srgbClr val="F79520"/>
      </a:accent3>
      <a:accent4>
        <a:srgbClr val="C0D1E5"/>
      </a:accent4>
      <a:accent5>
        <a:srgbClr val="5A88B9"/>
      </a:accent5>
      <a:accent6>
        <a:srgbClr val="8DB1D5"/>
      </a:accent6>
      <a:hlink>
        <a:srgbClr val="F79520"/>
      </a:hlink>
      <a:folHlink>
        <a:srgbClr val="F795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EED 03">
      <a:dk1>
        <a:sysClr val="windowText" lastClr="000000"/>
      </a:dk1>
      <a:lt1>
        <a:sysClr val="window" lastClr="FFFFFF"/>
      </a:lt1>
      <a:dk2>
        <a:srgbClr val="2B61AD"/>
      </a:dk2>
      <a:lt2>
        <a:srgbClr val="EEECE1"/>
      </a:lt2>
      <a:accent1>
        <a:srgbClr val="2B61AD"/>
      </a:accent1>
      <a:accent2>
        <a:srgbClr val="2FBCB2"/>
      </a:accent2>
      <a:accent3>
        <a:srgbClr val="F79520"/>
      </a:accent3>
      <a:accent4>
        <a:srgbClr val="C0D1E5"/>
      </a:accent4>
      <a:accent5>
        <a:srgbClr val="5A88B9"/>
      </a:accent5>
      <a:accent6>
        <a:srgbClr val="8DB1D5"/>
      </a:accent6>
      <a:hlink>
        <a:srgbClr val="F79520"/>
      </a:hlink>
      <a:folHlink>
        <a:srgbClr val="F795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3993</TotalTime>
  <Words>2458</Words>
  <Application>Microsoft Office PowerPoint</Application>
  <PresentationFormat>On-screen Show (4:3)</PresentationFormat>
  <Paragraphs>481</Paragraphs>
  <Slides>31</Slides>
  <Notes>31</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Clarity</vt:lpstr>
      <vt:lpstr>1_Clarity</vt:lpstr>
      <vt:lpstr>2_Clarity</vt:lpstr>
      <vt:lpstr>PowerPoint Presentation</vt:lpstr>
      <vt:lpstr>PowerPoint Presentation</vt:lpstr>
      <vt:lpstr>Nekaj besed o CEEDu</vt:lpstr>
      <vt:lpstr>Kdo sem in zakaj sem tu?</vt:lpstr>
      <vt:lpstr>O čem se bomo pogovarjali</vt:lpstr>
      <vt:lpstr>Podjetnost – o čem sploh govorimo?</vt:lpstr>
      <vt:lpstr>Kdo je podjetnik?</vt:lpstr>
      <vt:lpstr>Kdo je podjetnik?</vt:lpstr>
      <vt:lpstr>Kdo je podjetnik?</vt:lpstr>
      <vt:lpstr>Kdo je podjetnik?</vt:lpstr>
      <vt:lpstr>Podjetnost – o čem sploh govorimo?</vt:lpstr>
      <vt:lpstr>O čem se bomo pogovarjali</vt:lpstr>
      <vt:lpstr>Zakaj je podjetnost pomembna? </vt:lpstr>
      <vt:lpstr>Zakaj je podjetnost pomembna? </vt:lpstr>
      <vt:lpstr>Zakaj je podjetnost pomembna? </vt:lpstr>
      <vt:lpstr>O čem se bomo pogovarjali</vt:lpstr>
      <vt:lpstr>Je podjetnost res že tema za vrtce in šole?</vt:lpstr>
      <vt:lpstr>O čem se bomo pogovarjali</vt:lpstr>
      <vt:lpstr>Vloga šol in vrtcev pri spodbujanju podjetnosti?</vt:lpstr>
      <vt:lpstr>Vloga šol in vrtcev pri spodbujanju podjetnosti?</vt:lpstr>
      <vt:lpstr>Vloga šol in vrtcev pri spodbujanju podjetnosti?</vt:lpstr>
      <vt:lpstr>O čem se bomo pogovarjali</vt:lpstr>
      <vt:lpstr>Tri ključne spremembe v načinu razmišljanja</vt:lpstr>
      <vt:lpstr>Na kakšen način to doseči in moč povezovanja in sodelovanja</vt:lpstr>
      <vt:lpstr>Kako prispeva danes šolstvo?</vt:lpstr>
      <vt:lpstr>Primer dobre prakse povezovanja šol in podjetnikov za pogovor in spodbujanje podjetnostih pri dijakih Projekt CENTRES</vt:lpstr>
      <vt:lpstr>PowerPoint Presentation</vt:lpstr>
      <vt:lpstr>PowerPoint Presentation</vt:lpstr>
      <vt:lpstr>PowerPoint Presentation</vt:lpstr>
      <vt:lpstr>Zaključek</vt:lpstr>
      <vt:lpstr>Dokumenti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Joy</dc:creator>
  <cp:lastModifiedBy>Barbara Bregar Mrzlikar</cp:lastModifiedBy>
  <cp:revision>26</cp:revision>
  <dcterms:created xsi:type="dcterms:W3CDTF">2013-07-28T16:55:54Z</dcterms:created>
  <dcterms:modified xsi:type="dcterms:W3CDTF">2014-03-05T12:54:47Z</dcterms:modified>
</cp:coreProperties>
</file>