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41" r:id="rId2"/>
    <p:sldId id="321" r:id="rId3"/>
    <p:sldId id="320" r:id="rId4"/>
    <p:sldId id="272" r:id="rId5"/>
    <p:sldId id="332" r:id="rId6"/>
    <p:sldId id="279" r:id="rId7"/>
    <p:sldId id="324" r:id="rId8"/>
    <p:sldId id="326" r:id="rId9"/>
    <p:sldId id="325" r:id="rId10"/>
    <p:sldId id="282" r:id="rId11"/>
    <p:sldId id="283" r:id="rId12"/>
    <p:sldId id="333" r:id="rId13"/>
    <p:sldId id="334" r:id="rId14"/>
    <p:sldId id="284" r:id="rId15"/>
    <p:sldId id="285" r:id="rId16"/>
    <p:sldId id="297" r:id="rId17"/>
    <p:sldId id="298" r:id="rId18"/>
    <p:sldId id="309" r:id="rId19"/>
    <p:sldId id="312" r:id="rId20"/>
    <p:sldId id="314" r:id="rId21"/>
    <p:sldId id="335" r:id="rId22"/>
    <p:sldId id="315" r:id="rId23"/>
    <p:sldId id="316" r:id="rId24"/>
    <p:sldId id="340" r:id="rId25"/>
    <p:sldId id="338" r:id="rId26"/>
    <p:sldId id="336" r:id="rId27"/>
    <p:sldId id="337" r:id="rId28"/>
    <p:sldId id="339" r:id="rId29"/>
    <p:sldId id="323" r:id="rId30"/>
    <p:sldId id="318" r:id="rId3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31E23C-AA00-43A4-8E2B-372A0C64D1A0}" type="doc">
      <dgm:prSet loTypeId="urn:microsoft.com/office/officeart/2005/8/layout/list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78CBC900-B24D-40AA-B298-16F120A92C04}">
      <dgm:prSet phldrT="[besedilo]" custT="1"/>
      <dgm:spPr>
        <a:solidFill>
          <a:srgbClr val="660066"/>
        </a:solidFill>
      </dgm:spPr>
      <dgm:t>
        <a:bodyPr/>
        <a:lstStyle/>
        <a:p>
          <a:r>
            <a:rPr lang="sl-SI" sz="2400" b="1" dirty="0" smtClean="0"/>
            <a:t>MODUL 1: Računalnik moj prijatelj</a:t>
          </a:r>
          <a:endParaRPr lang="en-US" sz="2400" b="1" dirty="0"/>
        </a:p>
      </dgm:t>
    </dgm:pt>
    <dgm:pt modelId="{1F784CA0-067B-4F6F-98E5-2F0C4FFA7AC2}" type="parTrans" cxnId="{36136527-D3A5-4698-8477-1564B7F7A357}">
      <dgm:prSet/>
      <dgm:spPr/>
      <dgm:t>
        <a:bodyPr/>
        <a:lstStyle/>
        <a:p>
          <a:endParaRPr lang="en-US"/>
        </a:p>
      </dgm:t>
    </dgm:pt>
    <dgm:pt modelId="{E0DE1C51-BD04-4743-94FE-0469BFF7EC67}" type="sibTrans" cxnId="{36136527-D3A5-4698-8477-1564B7F7A357}">
      <dgm:prSet/>
      <dgm:spPr/>
      <dgm:t>
        <a:bodyPr/>
        <a:lstStyle/>
        <a:p>
          <a:endParaRPr lang="en-US"/>
        </a:p>
      </dgm:t>
    </dgm:pt>
    <dgm:pt modelId="{6A2FE45C-13CB-4CA5-A775-26B6355C088D}">
      <dgm:prSet phldrT="[besedilo]" custT="1"/>
      <dgm:spPr>
        <a:solidFill>
          <a:srgbClr val="FF6600"/>
        </a:solidFill>
      </dgm:spPr>
      <dgm:t>
        <a:bodyPr/>
        <a:lstStyle/>
        <a:p>
          <a:r>
            <a:rPr lang="sl-SI" sz="2400" b="1" dirty="0" smtClean="0"/>
            <a:t>MODUL 2: Klik v svet</a:t>
          </a:r>
          <a:endParaRPr lang="en-US" sz="2400" b="1" dirty="0"/>
        </a:p>
      </dgm:t>
    </dgm:pt>
    <dgm:pt modelId="{F75B1B6E-BFD7-41CF-87A4-225A91609EC6}" type="parTrans" cxnId="{39CB7528-6F3F-43EE-B169-D8C4861CFD14}">
      <dgm:prSet/>
      <dgm:spPr/>
      <dgm:t>
        <a:bodyPr/>
        <a:lstStyle/>
        <a:p>
          <a:endParaRPr lang="en-US"/>
        </a:p>
      </dgm:t>
    </dgm:pt>
    <dgm:pt modelId="{042E93F6-1378-46F2-BF6A-97E9B1A097A4}" type="sibTrans" cxnId="{39CB7528-6F3F-43EE-B169-D8C4861CFD14}">
      <dgm:prSet/>
      <dgm:spPr/>
      <dgm:t>
        <a:bodyPr/>
        <a:lstStyle/>
        <a:p>
          <a:endParaRPr lang="en-US"/>
        </a:p>
      </dgm:t>
    </dgm:pt>
    <dgm:pt modelId="{C312615C-0B88-4049-9469-45CB670E27A6}">
      <dgm:prSet phldrT="[besedilo]" custT="1"/>
      <dgm:spPr/>
      <dgm:t>
        <a:bodyPr/>
        <a:lstStyle/>
        <a:p>
          <a:r>
            <a:rPr lang="sl-SI" sz="2400" b="1" dirty="0" smtClean="0"/>
            <a:t>MODUL 3: Brez e-pošte ne gre</a:t>
          </a:r>
          <a:endParaRPr lang="en-US" sz="2400" b="1" dirty="0"/>
        </a:p>
      </dgm:t>
    </dgm:pt>
    <dgm:pt modelId="{79731F48-105D-47BD-B8B3-7EC129F586AB}" type="parTrans" cxnId="{3BD0042E-B016-48F9-9564-8857CADF6BD8}">
      <dgm:prSet/>
      <dgm:spPr/>
      <dgm:t>
        <a:bodyPr/>
        <a:lstStyle/>
        <a:p>
          <a:endParaRPr lang="en-US"/>
        </a:p>
      </dgm:t>
    </dgm:pt>
    <dgm:pt modelId="{C9F32DDE-BEF2-42A6-B85D-5181FB38207C}" type="sibTrans" cxnId="{3BD0042E-B016-48F9-9564-8857CADF6BD8}">
      <dgm:prSet/>
      <dgm:spPr/>
      <dgm:t>
        <a:bodyPr/>
        <a:lstStyle/>
        <a:p>
          <a:endParaRPr lang="en-US"/>
        </a:p>
      </dgm:t>
    </dgm:pt>
    <dgm:pt modelId="{25D15A76-3BB8-48DD-B40F-BBE6D8E298A2}">
      <dgm:prSet/>
      <dgm:spPr/>
      <dgm:t>
        <a:bodyPr/>
        <a:lstStyle/>
        <a:p>
          <a:r>
            <a:rPr lang="sl-SI" dirty="0" smtClean="0"/>
            <a:t>Kaj je računalnik. Kratka zgodovina in praktična uporaba računalnika v tipičnih situacijah.</a:t>
          </a:r>
          <a:endParaRPr lang="en-US" dirty="0"/>
        </a:p>
      </dgm:t>
    </dgm:pt>
    <dgm:pt modelId="{4625D8B2-D540-456F-A30F-1397979097F0}" type="parTrans" cxnId="{619A8DA1-DE80-4FD3-BBD9-4DC3673721D1}">
      <dgm:prSet/>
      <dgm:spPr/>
      <dgm:t>
        <a:bodyPr/>
        <a:lstStyle/>
        <a:p>
          <a:endParaRPr lang="en-US"/>
        </a:p>
      </dgm:t>
    </dgm:pt>
    <dgm:pt modelId="{82FF4AF7-96C8-408A-9ABA-D33DF14F898A}" type="sibTrans" cxnId="{619A8DA1-DE80-4FD3-BBD9-4DC3673721D1}">
      <dgm:prSet/>
      <dgm:spPr/>
      <dgm:t>
        <a:bodyPr/>
        <a:lstStyle/>
        <a:p>
          <a:endParaRPr lang="en-US"/>
        </a:p>
      </dgm:t>
    </dgm:pt>
    <dgm:pt modelId="{FE0AF03D-3B78-40D9-87E4-58FCFC4AC131}">
      <dgm:prSet/>
      <dgm:spPr/>
      <dgm:t>
        <a:bodyPr/>
        <a:lstStyle/>
        <a:p>
          <a:r>
            <a:rPr lang="sl-SI" dirty="0" smtClean="0"/>
            <a:t>Kaj je internet? Za kaj se ga uporablja- konkretni primeri iz življenja (dostop do informacij- kdaj je odprta pošta, brezplačna komunikacija- e-pošta, klepet, poslovanje)</a:t>
          </a:r>
          <a:endParaRPr lang="en-US" dirty="0"/>
        </a:p>
      </dgm:t>
    </dgm:pt>
    <dgm:pt modelId="{57A77FEA-CA5A-4659-9BF1-C577FB24D310}" type="parTrans" cxnId="{7C2AFFBD-7E16-4069-BCC8-6649977710B1}">
      <dgm:prSet/>
      <dgm:spPr/>
      <dgm:t>
        <a:bodyPr/>
        <a:lstStyle/>
        <a:p>
          <a:endParaRPr lang="en-US"/>
        </a:p>
      </dgm:t>
    </dgm:pt>
    <dgm:pt modelId="{2FB994E1-8753-498A-BA61-5B4CDD89F214}" type="sibTrans" cxnId="{7C2AFFBD-7E16-4069-BCC8-6649977710B1}">
      <dgm:prSet/>
      <dgm:spPr/>
      <dgm:t>
        <a:bodyPr/>
        <a:lstStyle/>
        <a:p>
          <a:endParaRPr lang="en-US"/>
        </a:p>
      </dgm:t>
    </dgm:pt>
    <dgm:pt modelId="{7B2104BE-F324-4BB4-AA83-C8AC1FA5DA31}">
      <dgm:prSet/>
      <dgm:spPr/>
      <dgm:t>
        <a:bodyPr/>
        <a:lstStyle/>
        <a:p>
          <a:r>
            <a:rPr lang="sl-SI" dirty="0" smtClean="0"/>
            <a:t>Elektronska pošta. Način delovanja e-pošte.</a:t>
          </a:r>
          <a:endParaRPr lang="en-US" dirty="0"/>
        </a:p>
      </dgm:t>
    </dgm:pt>
    <dgm:pt modelId="{C8D38F8C-C248-4759-BE2D-391875313047}" type="parTrans" cxnId="{FCBE01ED-7202-4864-A860-764AF5F62CAA}">
      <dgm:prSet/>
      <dgm:spPr/>
      <dgm:t>
        <a:bodyPr/>
        <a:lstStyle/>
        <a:p>
          <a:endParaRPr lang="en-US"/>
        </a:p>
      </dgm:t>
    </dgm:pt>
    <dgm:pt modelId="{4CA866B0-FCD9-478B-BDF2-FBA86E9B7F39}" type="sibTrans" cxnId="{FCBE01ED-7202-4864-A860-764AF5F62CAA}">
      <dgm:prSet/>
      <dgm:spPr/>
      <dgm:t>
        <a:bodyPr/>
        <a:lstStyle/>
        <a:p>
          <a:endParaRPr lang="en-US"/>
        </a:p>
      </dgm:t>
    </dgm:pt>
    <dgm:pt modelId="{3F697BF0-B304-4A91-8EA5-96CAF0158424}">
      <dgm:prSet/>
      <dgm:spPr/>
      <dgm:t>
        <a:bodyPr/>
        <a:lstStyle/>
        <a:p>
          <a:r>
            <a:rPr lang="sl-SI" smtClean="0"/>
            <a:t>Predstavitev vseh zunanjih delov računalnika, razlaga zakaj se uporabljajo.</a:t>
          </a:r>
          <a:endParaRPr lang="sl-SI" dirty="0"/>
        </a:p>
      </dgm:t>
    </dgm:pt>
    <dgm:pt modelId="{C3C1CFAE-C056-4F5E-BE45-85AB02C55105}" type="parTrans" cxnId="{E0F3E591-38FB-48AD-B7D7-8691D4F3DC5E}">
      <dgm:prSet/>
      <dgm:spPr/>
      <dgm:t>
        <a:bodyPr/>
        <a:lstStyle/>
        <a:p>
          <a:endParaRPr lang="sl-SI"/>
        </a:p>
      </dgm:t>
    </dgm:pt>
    <dgm:pt modelId="{36A3FBCC-21B7-42BF-B45A-A1EB85ACD485}" type="sibTrans" cxnId="{E0F3E591-38FB-48AD-B7D7-8691D4F3DC5E}">
      <dgm:prSet/>
      <dgm:spPr/>
      <dgm:t>
        <a:bodyPr/>
        <a:lstStyle/>
        <a:p>
          <a:endParaRPr lang="sl-SI"/>
        </a:p>
      </dgm:t>
    </dgm:pt>
    <dgm:pt modelId="{4ECA4158-1F5B-428E-BF99-7F919A4B2A05}">
      <dgm:prSet/>
      <dgm:spPr/>
      <dgm:t>
        <a:bodyPr/>
        <a:lstStyle/>
        <a:p>
          <a:r>
            <a:rPr lang="sl-SI" smtClean="0"/>
            <a:t>Navigacija miška, tipkovnica - preko igre.</a:t>
          </a:r>
          <a:endParaRPr lang="sl-SI" dirty="0"/>
        </a:p>
      </dgm:t>
    </dgm:pt>
    <dgm:pt modelId="{123E275E-1F9B-4233-B50C-5A4343A2C063}" type="parTrans" cxnId="{88C6217A-DEA3-4C5A-BEF9-8B03747EA36D}">
      <dgm:prSet/>
      <dgm:spPr/>
      <dgm:t>
        <a:bodyPr/>
        <a:lstStyle/>
        <a:p>
          <a:endParaRPr lang="sl-SI"/>
        </a:p>
      </dgm:t>
    </dgm:pt>
    <dgm:pt modelId="{5ADEC730-6BB7-42F1-81BB-0543E9C69CCD}" type="sibTrans" cxnId="{88C6217A-DEA3-4C5A-BEF9-8B03747EA36D}">
      <dgm:prSet/>
      <dgm:spPr/>
      <dgm:t>
        <a:bodyPr/>
        <a:lstStyle/>
        <a:p>
          <a:endParaRPr lang="sl-SI"/>
        </a:p>
      </dgm:t>
    </dgm:pt>
    <dgm:pt modelId="{EE46AC2C-F69D-431B-BF59-2E158DBA63FD}">
      <dgm:prSet/>
      <dgm:spPr/>
      <dgm:t>
        <a:bodyPr/>
        <a:lstStyle/>
        <a:p>
          <a:r>
            <a:rPr lang="sl-SI" smtClean="0"/>
            <a:t>Zagon računalnika, namizje - ikone, datoteke in mape.</a:t>
          </a:r>
          <a:endParaRPr lang="sl-SI" dirty="0"/>
        </a:p>
      </dgm:t>
    </dgm:pt>
    <dgm:pt modelId="{1D8BAF00-63C5-45DB-9D95-F96B36C08D6B}" type="parTrans" cxnId="{A60EC6A0-4242-4B30-BBDC-ADBA89AF348A}">
      <dgm:prSet/>
      <dgm:spPr/>
      <dgm:t>
        <a:bodyPr/>
        <a:lstStyle/>
        <a:p>
          <a:endParaRPr lang="sl-SI"/>
        </a:p>
      </dgm:t>
    </dgm:pt>
    <dgm:pt modelId="{1514B15D-37A3-4F0B-A820-187E7A7C6C17}" type="sibTrans" cxnId="{A60EC6A0-4242-4B30-BBDC-ADBA89AF348A}">
      <dgm:prSet/>
      <dgm:spPr/>
      <dgm:t>
        <a:bodyPr/>
        <a:lstStyle/>
        <a:p>
          <a:endParaRPr lang="sl-SI"/>
        </a:p>
      </dgm:t>
    </dgm:pt>
    <dgm:pt modelId="{40392108-C768-449C-965B-76147422BC4B}">
      <dgm:prSet/>
      <dgm:spPr/>
      <dgm:t>
        <a:bodyPr/>
        <a:lstStyle/>
        <a:p>
          <a:r>
            <a:rPr lang="sl-SI" dirty="0" smtClean="0"/>
            <a:t>Kako odpremo program Word.</a:t>
          </a:r>
          <a:endParaRPr lang="sl-SI" dirty="0"/>
        </a:p>
      </dgm:t>
    </dgm:pt>
    <dgm:pt modelId="{0DD55C15-816B-4FD9-8B7C-E3A28A6302B9}" type="parTrans" cxnId="{2C9F3D00-CB0C-46C8-AA2F-22493FE88B34}">
      <dgm:prSet/>
      <dgm:spPr/>
      <dgm:t>
        <a:bodyPr/>
        <a:lstStyle/>
        <a:p>
          <a:endParaRPr lang="sl-SI"/>
        </a:p>
      </dgm:t>
    </dgm:pt>
    <dgm:pt modelId="{E038D7EA-E425-4409-A704-AC5C82855535}" type="sibTrans" cxnId="{2C9F3D00-CB0C-46C8-AA2F-22493FE88B34}">
      <dgm:prSet/>
      <dgm:spPr/>
      <dgm:t>
        <a:bodyPr/>
        <a:lstStyle/>
        <a:p>
          <a:endParaRPr lang="sl-SI"/>
        </a:p>
      </dgm:t>
    </dgm:pt>
    <dgm:pt modelId="{AE35D93D-FA2E-4D67-8491-74D533039BD8}">
      <dgm:prSet/>
      <dgm:spPr/>
      <dgm:t>
        <a:bodyPr/>
        <a:lstStyle/>
        <a:p>
          <a:r>
            <a:rPr lang="sl-SI" smtClean="0"/>
            <a:t>Napišemo nek sestavek (npr. vabilo). Urejanje besedila - sprememba pisave, barve, velikosti besedila.</a:t>
          </a:r>
          <a:endParaRPr lang="sl-SI" dirty="0"/>
        </a:p>
      </dgm:t>
    </dgm:pt>
    <dgm:pt modelId="{318450D8-FCCB-4660-A424-EBF0EC6D9FA7}" type="parTrans" cxnId="{09203606-BFF4-4B65-827C-223F06408E26}">
      <dgm:prSet/>
      <dgm:spPr/>
      <dgm:t>
        <a:bodyPr/>
        <a:lstStyle/>
        <a:p>
          <a:endParaRPr lang="sl-SI"/>
        </a:p>
      </dgm:t>
    </dgm:pt>
    <dgm:pt modelId="{31A96AD4-A305-4C14-826A-8BCCE746B618}" type="sibTrans" cxnId="{09203606-BFF4-4B65-827C-223F06408E26}">
      <dgm:prSet/>
      <dgm:spPr/>
      <dgm:t>
        <a:bodyPr/>
        <a:lstStyle/>
        <a:p>
          <a:endParaRPr lang="sl-SI"/>
        </a:p>
      </dgm:t>
    </dgm:pt>
    <dgm:pt modelId="{3FE146F1-9827-4E9E-B6A4-990F3A77EFFF}">
      <dgm:prSet/>
      <dgm:spPr/>
      <dgm:t>
        <a:bodyPr/>
        <a:lstStyle/>
        <a:p>
          <a:r>
            <a:rPr lang="sl-SI" dirty="0" smtClean="0"/>
            <a:t>Shranjevanje besedila.</a:t>
          </a:r>
          <a:endParaRPr lang="sl-SI" dirty="0"/>
        </a:p>
      </dgm:t>
    </dgm:pt>
    <dgm:pt modelId="{F9E60B6A-3D5D-4B84-A6B0-2B83B7E26C37}" type="parTrans" cxnId="{C53F913E-8B9B-4CD3-AAE5-9D16FA2E3F02}">
      <dgm:prSet/>
      <dgm:spPr/>
      <dgm:t>
        <a:bodyPr/>
        <a:lstStyle/>
        <a:p>
          <a:endParaRPr lang="sl-SI"/>
        </a:p>
      </dgm:t>
    </dgm:pt>
    <dgm:pt modelId="{45030F32-0D08-4F84-844D-7C986F8CEAC6}" type="sibTrans" cxnId="{C53F913E-8B9B-4CD3-AAE5-9D16FA2E3F02}">
      <dgm:prSet/>
      <dgm:spPr/>
      <dgm:t>
        <a:bodyPr/>
        <a:lstStyle/>
        <a:p>
          <a:endParaRPr lang="sl-SI"/>
        </a:p>
      </dgm:t>
    </dgm:pt>
    <dgm:pt modelId="{11446014-FC6D-4B38-B8EE-5AD04E9D0B85}">
      <dgm:prSet/>
      <dgm:spPr/>
      <dgm:t>
        <a:bodyPr/>
        <a:lstStyle/>
        <a:p>
          <a:r>
            <a:rPr lang="sl-SI" dirty="0" smtClean="0"/>
            <a:t>Kako se ugasne računalnik.</a:t>
          </a:r>
          <a:endParaRPr lang="sl-SI" dirty="0"/>
        </a:p>
      </dgm:t>
    </dgm:pt>
    <dgm:pt modelId="{C3C21504-29A4-4DA9-A400-CCC8E1ECD52A}" type="parTrans" cxnId="{02FAD1FA-D758-4438-A4F3-5CE84A9B79EC}">
      <dgm:prSet/>
      <dgm:spPr/>
      <dgm:t>
        <a:bodyPr/>
        <a:lstStyle/>
        <a:p>
          <a:endParaRPr lang="sl-SI"/>
        </a:p>
      </dgm:t>
    </dgm:pt>
    <dgm:pt modelId="{12BF7FE0-4AF2-4010-A7C0-4C3A9D64EDE2}" type="sibTrans" cxnId="{02FAD1FA-D758-4438-A4F3-5CE84A9B79EC}">
      <dgm:prSet/>
      <dgm:spPr/>
      <dgm:t>
        <a:bodyPr/>
        <a:lstStyle/>
        <a:p>
          <a:endParaRPr lang="sl-SI"/>
        </a:p>
      </dgm:t>
    </dgm:pt>
    <dgm:pt modelId="{D97445B7-1D62-47EC-9BB3-FDF86EE7ADB0}">
      <dgm:prSet/>
      <dgm:spPr/>
      <dgm:t>
        <a:bodyPr/>
        <a:lstStyle/>
        <a:p>
          <a:r>
            <a:rPr lang="sl-SI" smtClean="0"/>
            <a:t>Kako iščemo podatke. Uporaba iskalnika.</a:t>
          </a:r>
          <a:endParaRPr lang="sl-SI" dirty="0"/>
        </a:p>
      </dgm:t>
    </dgm:pt>
    <dgm:pt modelId="{4F54B205-4776-4FF4-938C-6D3849A74740}" type="parTrans" cxnId="{2B045C1F-687E-4E6C-ADE2-AF5047E1D56C}">
      <dgm:prSet/>
      <dgm:spPr/>
      <dgm:t>
        <a:bodyPr/>
        <a:lstStyle/>
        <a:p>
          <a:endParaRPr lang="sl-SI"/>
        </a:p>
      </dgm:t>
    </dgm:pt>
    <dgm:pt modelId="{02E8D494-EB90-4F4A-A081-C4BB7B7DA921}" type="sibTrans" cxnId="{2B045C1F-687E-4E6C-ADE2-AF5047E1D56C}">
      <dgm:prSet/>
      <dgm:spPr/>
      <dgm:t>
        <a:bodyPr/>
        <a:lstStyle/>
        <a:p>
          <a:endParaRPr lang="sl-SI"/>
        </a:p>
      </dgm:t>
    </dgm:pt>
    <dgm:pt modelId="{9402E542-E918-4F7A-8AC0-70A830635974}">
      <dgm:prSet/>
      <dgm:spPr/>
      <dgm:t>
        <a:bodyPr/>
        <a:lstStyle/>
        <a:p>
          <a:r>
            <a:rPr lang="sl-SI" smtClean="0"/>
            <a:t>Shranjevanje zaznamkov.</a:t>
          </a:r>
          <a:endParaRPr lang="sl-SI" dirty="0"/>
        </a:p>
      </dgm:t>
    </dgm:pt>
    <dgm:pt modelId="{99180E17-E4CE-46DB-A410-5AB1417745E1}" type="parTrans" cxnId="{9EDE7023-27FA-4785-9160-2FCD8AE4D49D}">
      <dgm:prSet/>
      <dgm:spPr/>
      <dgm:t>
        <a:bodyPr/>
        <a:lstStyle/>
        <a:p>
          <a:endParaRPr lang="sl-SI"/>
        </a:p>
      </dgm:t>
    </dgm:pt>
    <dgm:pt modelId="{CDA8FECF-A1FD-4907-AB86-6C0E40BE249D}" type="sibTrans" cxnId="{9EDE7023-27FA-4785-9160-2FCD8AE4D49D}">
      <dgm:prSet/>
      <dgm:spPr/>
      <dgm:t>
        <a:bodyPr/>
        <a:lstStyle/>
        <a:p>
          <a:endParaRPr lang="sl-SI"/>
        </a:p>
      </dgm:t>
    </dgm:pt>
    <dgm:pt modelId="{E141CA3E-534D-4635-9621-8CCF3FF75267}">
      <dgm:prSet/>
      <dgm:spPr/>
      <dgm:t>
        <a:bodyPr/>
        <a:lstStyle/>
        <a:p>
          <a:r>
            <a:rPr lang="sl-SI" dirty="0" smtClean="0"/>
            <a:t>Različna uporabna znanja: do kdaj je odprta pošta, spletni nakupi preko interneta, plačilo položnic, kako dobim telefonsko številko, ki jo iščem, recept za neko jed, vrtnarski nasveti, …</a:t>
          </a:r>
          <a:endParaRPr lang="sl-SI" dirty="0"/>
        </a:p>
      </dgm:t>
    </dgm:pt>
    <dgm:pt modelId="{813DEAF7-D7BE-4876-9007-CA877C889235}" type="parTrans" cxnId="{94BC85B6-86D4-48B5-B664-C0DBC7830DDC}">
      <dgm:prSet/>
      <dgm:spPr/>
      <dgm:t>
        <a:bodyPr/>
        <a:lstStyle/>
        <a:p>
          <a:endParaRPr lang="sl-SI"/>
        </a:p>
      </dgm:t>
    </dgm:pt>
    <dgm:pt modelId="{5BF338E8-9C80-4BB7-8D77-1C15F4E207A2}" type="sibTrans" cxnId="{94BC85B6-86D4-48B5-B664-C0DBC7830DDC}">
      <dgm:prSet/>
      <dgm:spPr/>
      <dgm:t>
        <a:bodyPr/>
        <a:lstStyle/>
        <a:p>
          <a:endParaRPr lang="sl-SI"/>
        </a:p>
      </dgm:t>
    </dgm:pt>
    <dgm:pt modelId="{4FD2C23B-C7EC-49C5-A092-00DFBEE82CBE}">
      <dgm:prSet/>
      <dgm:spPr/>
      <dgm:t>
        <a:bodyPr/>
        <a:lstStyle/>
        <a:p>
          <a:r>
            <a:rPr lang="sl-SI" smtClean="0"/>
            <a:t>Etika. Varnost. Opozorimo na pazljivost pri posredovanju osebnih podatkov. Kaj so varne povezave.</a:t>
          </a:r>
          <a:endParaRPr lang="sl-SI" dirty="0"/>
        </a:p>
      </dgm:t>
    </dgm:pt>
    <dgm:pt modelId="{4BD921FC-C620-4826-8C27-405823C3C0CE}" type="parTrans" cxnId="{AA8DFE28-479E-4B6C-AAA0-F70EE3CA89FE}">
      <dgm:prSet/>
      <dgm:spPr/>
      <dgm:t>
        <a:bodyPr/>
        <a:lstStyle/>
        <a:p>
          <a:endParaRPr lang="sl-SI"/>
        </a:p>
      </dgm:t>
    </dgm:pt>
    <dgm:pt modelId="{1D2ED727-DB12-4F29-807D-451B0ECE7453}" type="sibTrans" cxnId="{AA8DFE28-479E-4B6C-AAA0-F70EE3CA89FE}">
      <dgm:prSet/>
      <dgm:spPr/>
      <dgm:t>
        <a:bodyPr/>
        <a:lstStyle/>
        <a:p>
          <a:endParaRPr lang="sl-SI"/>
        </a:p>
      </dgm:t>
    </dgm:pt>
    <dgm:pt modelId="{1BBC3B65-B4D3-4CCA-AB4B-559DFC559112}">
      <dgm:prSet/>
      <dgm:spPr/>
      <dgm:t>
        <a:bodyPr/>
        <a:lstStyle/>
        <a:p>
          <a:r>
            <a:rPr lang="sl-SI" smtClean="0"/>
            <a:t>Odpremo svoj nov elektronski naslov.</a:t>
          </a:r>
          <a:endParaRPr lang="sl-SI" dirty="0"/>
        </a:p>
      </dgm:t>
    </dgm:pt>
    <dgm:pt modelId="{14870D75-534C-410B-80DA-E63B1FC5C5A6}" type="parTrans" cxnId="{4289CDC9-1DE5-4B6C-9AC6-2CF7F0CE4577}">
      <dgm:prSet/>
      <dgm:spPr/>
      <dgm:t>
        <a:bodyPr/>
        <a:lstStyle/>
        <a:p>
          <a:endParaRPr lang="sl-SI"/>
        </a:p>
      </dgm:t>
    </dgm:pt>
    <dgm:pt modelId="{4F56F755-EDE2-4628-B1A9-D206102B20EE}" type="sibTrans" cxnId="{4289CDC9-1DE5-4B6C-9AC6-2CF7F0CE4577}">
      <dgm:prSet/>
      <dgm:spPr/>
      <dgm:t>
        <a:bodyPr/>
        <a:lstStyle/>
        <a:p>
          <a:endParaRPr lang="sl-SI"/>
        </a:p>
      </dgm:t>
    </dgm:pt>
    <dgm:pt modelId="{2AC50565-2734-4501-B679-0996969B6BBF}">
      <dgm:prSet/>
      <dgm:spPr/>
      <dgm:t>
        <a:bodyPr/>
        <a:lstStyle/>
        <a:p>
          <a:r>
            <a:rPr lang="sl-SI" dirty="0" smtClean="0"/>
            <a:t>Napišemo sporočilo, pošljemo in prejmemo pošto. Jo preberemo. Odgovorimo pošiljatelju. Posredujemo sporočila naprej.</a:t>
          </a:r>
          <a:endParaRPr lang="sl-SI" dirty="0"/>
        </a:p>
      </dgm:t>
    </dgm:pt>
    <dgm:pt modelId="{8A6FD711-A9EF-4DE7-B4F3-F2653167FD5E}" type="parTrans" cxnId="{E6B0AF59-4BB0-4A16-A47E-89D709B8C2DB}">
      <dgm:prSet/>
      <dgm:spPr/>
      <dgm:t>
        <a:bodyPr/>
        <a:lstStyle/>
        <a:p>
          <a:endParaRPr lang="sl-SI"/>
        </a:p>
      </dgm:t>
    </dgm:pt>
    <dgm:pt modelId="{7A4DD6D4-BBF1-4AC7-8D0C-98176BFAD991}" type="sibTrans" cxnId="{E6B0AF59-4BB0-4A16-A47E-89D709B8C2DB}">
      <dgm:prSet/>
      <dgm:spPr/>
      <dgm:t>
        <a:bodyPr/>
        <a:lstStyle/>
        <a:p>
          <a:endParaRPr lang="sl-SI"/>
        </a:p>
      </dgm:t>
    </dgm:pt>
    <dgm:pt modelId="{8784E0D8-476C-4671-A42E-68F684860EE1}" type="pres">
      <dgm:prSet presAssocID="{D931E23C-AA00-43A4-8E2B-372A0C64D1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73D967-0AD3-420B-A63C-11349FDB5F45}" type="pres">
      <dgm:prSet presAssocID="{78CBC900-B24D-40AA-B298-16F120A92C04}" presName="parentLin" presStyleCnt="0"/>
      <dgm:spPr/>
    </dgm:pt>
    <dgm:pt modelId="{B59CFEDE-5C7F-4F20-81FC-E950CA1526BA}" type="pres">
      <dgm:prSet presAssocID="{78CBC900-B24D-40AA-B298-16F120A92C0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5D27B84-A50F-4EC0-946B-FD09628B5378}" type="pres">
      <dgm:prSet presAssocID="{78CBC900-B24D-40AA-B298-16F120A92C0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96204-FD15-45A2-B82B-0BF24D8923FE}" type="pres">
      <dgm:prSet presAssocID="{78CBC900-B24D-40AA-B298-16F120A92C04}" presName="negativeSpace" presStyleCnt="0"/>
      <dgm:spPr/>
    </dgm:pt>
    <dgm:pt modelId="{8F746CD7-986B-48F1-9051-3FF2998429E0}" type="pres">
      <dgm:prSet presAssocID="{78CBC900-B24D-40AA-B298-16F120A92C04}" presName="childText" presStyleLbl="conFgAcc1" presStyleIdx="0" presStyleCnt="3" custLinFactNeighborY="7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0CEFB-17C4-4313-B1E0-1CC02AA9B35D}" type="pres">
      <dgm:prSet presAssocID="{E0DE1C51-BD04-4743-94FE-0469BFF7EC67}" presName="spaceBetweenRectangles" presStyleCnt="0"/>
      <dgm:spPr/>
    </dgm:pt>
    <dgm:pt modelId="{9E7A6753-F15A-41D6-BE48-B52CAD42D552}" type="pres">
      <dgm:prSet presAssocID="{6A2FE45C-13CB-4CA5-A775-26B6355C088D}" presName="parentLin" presStyleCnt="0"/>
      <dgm:spPr/>
    </dgm:pt>
    <dgm:pt modelId="{2A6082C5-6F32-40F1-B6E7-0F6ADF3E3367}" type="pres">
      <dgm:prSet presAssocID="{6A2FE45C-13CB-4CA5-A775-26B6355C088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48FA75D-3A29-4A75-BECD-40380290661F}" type="pres">
      <dgm:prSet presAssocID="{6A2FE45C-13CB-4CA5-A775-26B6355C088D}" presName="parentText" presStyleLbl="node1" presStyleIdx="1" presStyleCnt="3" custLinFactNeighborX="-2828" custLinFactNeighborY="66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590A4-D55C-4A14-9F43-C2DEA35FE71D}" type="pres">
      <dgm:prSet presAssocID="{6A2FE45C-13CB-4CA5-A775-26B6355C088D}" presName="negativeSpace" presStyleCnt="0"/>
      <dgm:spPr/>
    </dgm:pt>
    <dgm:pt modelId="{F62A6815-D1F8-4F5E-9027-05D7AE730D70}" type="pres">
      <dgm:prSet presAssocID="{6A2FE45C-13CB-4CA5-A775-26B6355C088D}" presName="childText" presStyleLbl="conFgAcc1" presStyleIdx="1" presStyleCnt="3" custLinFactNeighborY="72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06BD5-0D71-4F74-A2C1-6B4AC74C70A5}" type="pres">
      <dgm:prSet presAssocID="{042E93F6-1378-46F2-BF6A-97E9B1A097A4}" presName="spaceBetweenRectangles" presStyleCnt="0"/>
      <dgm:spPr/>
    </dgm:pt>
    <dgm:pt modelId="{14980A82-ECD4-4CC8-873B-637D8FA12CAA}" type="pres">
      <dgm:prSet presAssocID="{C312615C-0B88-4049-9469-45CB670E27A6}" presName="parentLin" presStyleCnt="0"/>
      <dgm:spPr/>
    </dgm:pt>
    <dgm:pt modelId="{6A5682FA-363C-4732-89EB-6B95B6676984}" type="pres">
      <dgm:prSet presAssocID="{C312615C-0B88-4049-9469-45CB670E27A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6BFCEF4-3EAF-4595-95A5-30637740D8D5}" type="pres">
      <dgm:prSet presAssocID="{C312615C-0B88-4049-9469-45CB670E27A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11E6D-845D-4A4C-BB9B-0C6F7895733E}" type="pres">
      <dgm:prSet presAssocID="{C312615C-0B88-4049-9469-45CB670E27A6}" presName="negativeSpace" presStyleCnt="0"/>
      <dgm:spPr/>
    </dgm:pt>
    <dgm:pt modelId="{BFA1F13A-8CBD-41FA-8BE8-B36DE858678A}" type="pres">
      <dgm:prSet presAssocID="{C312615C-0B88-4049-9469-45CB670E27A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1F124B-CFC6-41C4-BD75-AB3097031EB4}" type="presOf" srcId="{4FD2C23B-C7EC-49C5-A092-00DFBEE82CBE}" destId="{BFA1F13A-8CBD-41FA-8BE8-B36DE858678A}" srcOrd="0" destOrd="1" presId="urn:microsoft.com/office/officeart/2005/8/layout/list1"/>
    <dgm:cxn modelId="{B538D83F-23D7-41F6-842E-D6BB65193625}" type="presOf" srcId="{3FE146F1-9827-4E9E-B6A4-990F3A77EFFF}" destId="{8F746CD7-986B-48F1-9051-3FF2998429E0}" srcOrd="0" destOrd="6" presId="urn:microsoft.com/office/officeart/2005/8/layout/list1"/>
    <dgm:cxn modelId="{2B045C1F-687E-4E6C-ADE2-AF5047E1D56C}" srcId="{6A2FE45C-13CB-4CA5-A775-26B6355C088D}" destId="{D97445B7-1D62-47EC-9BB3-FDF86EE7ADB0}" srcOrd="1" destOrd="0" parTransId="{4F54B205-4776-4FF4-938C-6D3849A74740}" sibTransId="{02E8D494-EB90-4F4A-A081-C4BB7B7DA921}"/>
    <dgm:cxn modelId="{4289CDC9-1DE5-4B6C-9AC6-2CF7F0CE4577}" srcId="{C312615C-0B88-4049-9469-45CB670E27A6}" destId="{1BBC3B65-B4D3-4CCA-AB4B-559DFC559112}" srcOrd="2" destOrd="0" parTransId="{14870D75-534C-410B-80DA-E63B1FC5C5A6}" sibTransId="{4F56F755-EDE2-4628-B1A9-D206102B20EE}"/>
    <dgm:cxn modelId="{534B1299-0753-4C49-9B05-4DEC1C6E6939}" type="presOf" srcId="{C312615C-0B88-4049-9469-45CB670E27A6}" destId="{6A5682FA-363C-4732-89EB-6B95B6676984}" srcOrd="0" destOrd="0" presId="urn:microsoft.com/office/officeart/2005/8/layout/list1"/>
    <dgm:cxn modelId="{43B595DF-4F82-434F-872C-78A19F3265E5}" type="presOf" srcId="{78CBC900-B24D-40AA-B298-16F120A92C04}" destId="{A5D27B84-A50F-4EC0-946B-FD09628B5378}" srcOrd="1" destOrd="0" presId="urn:microsoft.com/office/officeart/2005/8/layout/list1"/>
    <dgm:cxn modelId="{C53F913E-8B9B-4CD3-AAE5-9D16FA2E3F02}" srcId="{78CBC900-B24D-40AA-B298-16F120A92C04}" destId="{3FE146F1-9827-4E9E-B6A4-990F3A77EFFF}" srcOrd="6" destOrd="0" parTransId="{F9E60B6A-3D5D-4B84-A6B0-2B83B7E26C37}" sibTransId="{45030F32-0D08-4F84-844D-7C986F8CEAC6}"/>
    <dgm:cxn modelId="{94BC85B6-86D4-48B5-B664-C0DBC7830DDC}" srcId="{6A2FE45C-13CB-4CA5-A775-26B6355C088D}" destId="{E141CA3E-534D-4635-9621-8CCF3FF75267}" srcOrd="3" destOrd="0" parTransId="{813DEAF7-D7BE-4876-9007-CA877C889235}" sibTransId="{5BF338E8-9C80-4BB7-8D77-1C15F4E207A2}"/>
    <dgm:cxn modelId="{7C4D649E-CD19-4AF5-B45A-2B45C6B93981}" type="presOf" srcId="{78CBC900-B24D-40AA-B298-16F120A92C04}" destId="{B59CFEDE-5C7F-4F20-81FC-E950CA1526BA}" srcOrd="0" destOrd="0" presId="urn:microsoft.com/office/officeart/2005/8/layout/list1"/>
    <dgm:cxn modelId="{2913FC7A-32DD-4320-902E-FAD385BEEDB9}" type="presOf" srcId="{FE0AF03D-3B78-40D9-87E4-58FCFC4AC131}" destId="{F62A6815-D1F8-4F5E-9027-05D7AE730D70}" srcOrd="0" destOrd="0" presId="urn:microsoft.com/office/officeart/2005/8/layout/list1"/>
    <dgm:cxn modelId="{9EDE7023-27FA-4785-9160-2FCD8AE4D49D}" srcId="{6A2FE45C-13CB-4CA5-A775-26B6355C088D}" destId="{9402E542-E918-4F7A-8AC0-70A830635974}" srcOrd="2" destOrd="0" parTransId="{99180E17-E4CE-46DB-A410-5AB1417745E1}" sibTransId="{CDA8FECF-A1FD-4907-AB86-6C0E40BE249D}"/>
    <dgm:cxn modelId="{4395E088-65EB-48D9-A633-D418BC390972}" type="presOf" srcId="{7B2104BE-F324-4BB4-AA83-C8AC1FA5DA31}" destId="{BFA1F13A-8CBD-41FA-8BE8-B36DE858678A}" srcOrd="0" destOrd="0" presId="urn:microsoft.com/office/officeart/2005/8/layout/list1"/>
    <dgm:cxn modelId="{846D0352-9D1F-45AD-80A0-D1FF5AD0AA58}" type="presOf" srcId="{1BBC3B65-B4D3-4CCA-AB4B-559DFC559112}" destId="{BFA1F13A-8CBD-41FA-8BE8-B36DE858678A}" srcOrd="0" destOrd="2" presId="urn:microsoft.com/office/officeart/2005/8/layout/list1"/>
    <dgm:cxn modelId="{88C6217A-DEA3-4C5A-BEF9-8B03747EA36D}" srcId="{78CBC900-B24D-40AA-B298-16F120A92C04}" destId="{4ECA4158-1F5B-428E-BF99-7F919A4B2A05}" srcOrd="2" destOrd="0" parTransId="{123E275E-1F9B-4233-B50C-5A4343A2C063}" sibTransId="{5ADEC730-6BB7-42F1-81BB-0543E9C69CCD}"/>
    <dgm:cxn modelId="{77D4B017-8185-45A1-BDDF-5CD9E5458146}" type="presOf" srcId="{D931E23C-AA00-43A4-8E2B-372A0C64D1A0}" destId="{8784E0D8-476C-4671-A42E-68F684860EE1}" srcOrd="0" destOrd="0" presId="urn:microsoft.com/office/officeart/2005/8/layout/list1"/>
    <dgm:cxn modelId="{7C2AFFBD-7E16-4069-BCC8-6649977710B1}" srcId="{6A2FE45C-13CB-4CA5-A775-26B6355C088D}" destId="{FE0AF03D-3B78-40D9-87E4-58FCFC4AC131}" srcOrd="0" destOrd="0" parTransId="{57A77FEA-CA5A-4659-9BF1-C577FB24D310}" sibTransId="{2FB994E1-8753-498A-BA61-5B4CDD89F214}"/>
    <dgm:cxn modelId="{A60EC6A0-4242-4B30-BBDC-ADBA89AF348A}" srcId="{78CBC900-B24D-40AA-B298-16F120A92C04}" destId="{EE46AC2C-F69D-431B-BF59-2E158DBA63FD}" srcOrd="3" destOrd="0" parTransId="{1D8BAF00-63C5-45DB-9D95-F96B36C08D6B}" sibTransId="{1514B15D-37A3-4F0B-A820-187E7A7C6C17}"/>
    <dgm:cxn modelId="{2C9F3D00-CB0C-46C8-AA2F-22493FE88B34}" srcId="{78CBC900-B24D-40AA-B298-16F120A92C04}" destId="{40392108-C768-449C-965B-76147422BC4B}" srcOrd="4" destOrd="0" parTransId="{0DD55C15-816B-4FD9-8B7C-E3A28A6302B9}" sibTransId="{E038D7EA-E425-4409-A704-AC5C82855535}"/>
    <dgm:cxn modelId="{3BD0042E-B016-48F9-9564-8857CADF6BD8}" srcId="{D931E23C-AA00-43A4-8E2B-372A0C64D1A0}" destId="{C312615C-0B88-4049-9469-45CB670E27A6}" srcOrd="2" destOrd="0" parTransId="{79731F48-105D-47BD-B8B3-7EC129F586AB}" sibTransId="{C9F32DDE-BEF2-42A6-B85D-5181FB38207C}"/>
    <dgm:cxn modelId="{39CB7528-6F3F-43EE-B169-D8C4861CFD14}" srcId="{D931E23C-AA00-43A4-8E2B-372A0C64D1A0}" destId="{6A2FE45C-13CB-4CA5-A775-26B6355C088D}" srcOrd="1" destOrd="0" parTransId="{F75B1B6E-BFD7-41CF-87A4-225A91609EC6}" sibTransId="{042E93F6-1378-46F2-BF6A-97E9B1A097A4}"/>
    <dgm:cxn modelId="{D990CE90-21B8-4D4D-8A51-91C24D78ED59}" type="presOf" srcId="{3F697BF0-B304-4A91-8EA5-96CAF0158424}" destId="{8F746CD7-986B-48F1-9051-3FF2998429E0}" srcOrd="0" destOrd="1" presId="urn:microsoft.com/office/officeart/2005/8/layout/list1"/>
    <dgm:cxn modelId="{E064DF15-74E9-4F49-925B-E4BE541F0C06}" type="presOf" srcId="{D97445B7-1D62-47EC-9BB3-FDF86EE7ADB0}" destId="{F62A6815-D1F8-4F5E-9027-05D7AE730D70}" srcOrd="0" destOrd="1" presId="urn:microsoft.com/office/officeart/2005/8/layout/list1"/>
    <dgm:cxn modelId="{36136527-D3A5-4698-8477-1564B7F7A357}" srcId="{D931E23C-AA00-43A4-8E2B-372A0C64D1A0}" destId="{78CBC900-B24D-40AA-B298-16F120A92C04}" srcOrd="0" destOrd="0" parTransId="{1F784CA0-067B-4F6F-98E5-2F0C4FFA7AC2}" sibTransId="{E0DE1C51-BD04-4743-94FE-0469BFF7EC67}"/>
    <dgm:cxn modelId="{E0F3E591-38FB-48AD-B7D7-8691D4F3DC5E}" srcId="{78CBC900-B24D-40AA-B298-16F120A92C04}" destId="{3F697BF0-B304-4A91-8EA5-96CAF0158424}" srcOrd="1" destOrd="0" parTransId="{C3C1CFAE-C056-4F5E-BE45-85AB02C55105}" sibTransId="{36A3FBCC-21B7-42BF-B45A-A1EB85ACD485}"/>
    <dgm:cxn modelId="{AA8DFE28-479E-4B6C-AAA0-F70EE3CA89FE}" srcId="{C312615C-0B88-4049-9469-45CB670E27A6}" destId="{4FD2C23B-C7EC-49C5-A092-00DFBEE82CBE}" srcOrd="1" destOrd="0" parTransId="{4BD921FC-C620-4826-8C27-405823C3C0CE}" sibTransId="{1D2ED727-DB12-4F29-807D-451B0ECE7453}"/>
    <dgm:cxn modelId="{09203606-BFF4-4B65-827C-223F06408E26}" srcId="{78CBC900-B24D-40AA-B298-16F120A92C04}" destId="{AE35D93D-FA2E-4D67-8491-74D533039BD8}" srcOrd="5" destOrd="0" parTransId="{318450D8-FCCB-4660-A424-EBF0EC6D9FA7}" sibTransId="{31A96AD4-A305-4C14-826A-8BCCE746B618}"/>
    <dgm:cxn modelId="{FCBE01ED-7202-4864-A860-764AF5F62CAA}" srcId="{C312615C-0B88-4049-9469-45CB670E27A6}" destId="{7B2104BE-F324-4BB4-AA83-C8AC1FA5DA31}" srcOrd="0" destOrd="0" parTransId="{C8D38F8C-C248-4759-BE2D-391875313047}" sibTransId="{4CA866B0-FCD9-478B-BDF2-FBA86E9B7F39}"/>
    <dgm:cxn modelId="{619A8DA1-DE80-4FD3-BBD9-4DC3673721D1}" srcId="{78CBC900-B24D-40AA-B298-16F120A92C04}" destId="{25D15A76-3BB8-48DD-B40F-BBE6D8E298A2}" srcOrd="0" destOrd="0" parTransId="{4625D8B2-D540-456F-A30F-1397979097F0}" sibTransId="{82FF4AF7-96C8-408A-9ABA-D33DF14F898A}"/>
    <dgm:cxn modelId="{E6B0AF59-4BB0-4A16-A47E-89D709B8C2DB}" srcId="{C312615C-0B88-4049-9469-45CB670E27A6}" destId="{2AC50565-2734-4501-B679-0996969B6BBF}" srcOrd="3" destOrd="0" parTransId="{8A6FD711-A9EF-4DE7-B4F3-F2653167FD5E}" sibTransId="{7A4DD6D4-BBF1-4AC7-8D0C-98176BFAD991}"/>
    <dgm:cxn modelId="{3FA02244-E6FF-4B6F-BBC6-052911B965A9}" type="presOf" srcId="{EE46AC2C-F69D-431B-BF59-2E158DBA63FD}" destId="{8F746CD7-986B-48F1-9051-3FF2998429E0}" srcOrd="0" destOrd="3" presId="urn:microsoft.com/office/officeart/2005/8/layout/list1"/>
    <dgm:cxn modelId="{02FAD1FA-D758-4438-A4F3-5CE84A9B79EC}" srcId="{78CBC900-B24D-40AA-B298-16F120A92C04}" destId="{11446014-FC6D-4B38-B8EE-5AD04E9D0B85}" srcOrd="7" destOrd="0" parTransId="{C3C21504-29A4-4DA9-A400-CCC8E1ECD52A}" sibTransId="{12BF7FE0-4AF2-4010-A7C0-4C3A9D64EDE2}"/>
    <dgm:cxn modelId="{81F852D3-5E76-4B91-8089-4A5803BC4AC4}" type="presOf" srcId="{40392108-C768-449C-965B-76147422BC4B}" destId="{8F746CD7-986B-48F1-9051-3FF2998429E0}" srcOrd="0" destOrd="4" presId="urn:microsoft.com/office/officeart/2005/8/layout/list1"/>
    <dgm:cxn modelId="{17A32463-7CC9-42F5-A636-6449EEB7E8C6}" type="presOf" srcId="{AE35D93D-FA2E-4D67-8491-74D533039BD8}" destId="{8F746CD7-986B-48F1-9051-3FF2998429E0}" srcOrd="0" destOrd="5" presId="urn:microsoft.com/office/officeart/2005/8/layout/list1"/>
    <dgm:cxn modelId="{5A4DABE9-9CFB-4213-AA5B-9FA3F9B4AED2}" type="presOf" srcId="{C312615C-0B88-4049-9469-45CB670E27A6}" destId="{66BFCEF4-3EAF-4595-95A5-30637740D8D5}" srcOrd="1" destOrd="0" presId="urn:microsoft.com/office/officeart/2005/8/layout/list1"/>
    <dgm:cxn modelId="{09174413-EDE3-431C-9E2E-DC560EA9A3FF}" type="presOf" srcId="{25D15A76-3BB8-48DD-B40F-BBE6D8E298A2}" destId="{8F746CD7-986B-48F1-9051-3FF2998429E0}" srcOrd="0" destOrd="0" presId="urn:microsoft.com/office/officeart/2005/8/layout/list1"/>
    <dgm:cxn modelId="{0B026D32-26EB-425D-89A5-EA30A294FE0C}" type="presOf" srcId="{E141CA3E-534D-4635-9621-8CCF3FF75267}" destId="{F62A6815-D1F8-4F5E-9027-05D7AE730D70}" srcOrd="0" destOrd="3" presId="urn:microsoft.com/office/officeart/2005/8/layout/list1"/>
    <dgm:cxn modelId="{BA349965-CE69-46CB-AF2B-FBC5518E144D}" type="presOf" srcId="{6A2FE45C-13CB-4CA5-A775-26B6355C088D}" destId="{2A6082C5-6F32-40F1-B6E7-0F6ADF3E3367}" srcOrd="0" destOrd="0" presId="urn:microsoft.com/office/officeart/2005/8/layout/list1"/>
    <dgm:cxn modelId="{A2069FC4-5522-477B-987E-594A8985A5B5}" type="presOf" srcId="{11446014-FC6D-4B38-B8EE-5AD04E9D0B85}" destId="{8F746CD7-986B-48F1-9051-3FF2998429E0}" srcOrd="0" destOrd="7" presId="urn:microsoft.com/office/officeart/2005/8/layout/list1"/>
    <dgm:cxn modelId="{44F91D99-1A38-4BC5-9A6B-71351EB460BF}" type="presOf" srcId="{6A2FE45C-13CB-4CA5-A775-26B6355C088D}" destId="{248FA75D-3A29-4A75-BECD-40380290661F}" srcOrd="1" destOrd="0" presId="urn:microsoft.com/office/officeart/2005/8/layout/list1"/>
    <dgm:cxn modelId="{F41EBC77-E967-4728-90CC-0D8C976CBC54}" type="presOf" srcId="{2AC50565-2734-4501-B679-0996969B6BBF}" destId="{BFA1F13A-8CBD-41FA-8BE8-B36DE858678A}" srcOrd="0" destOrd="3" presId="urn:microsoft.com/office/officeart/2005/8/layout/list1"/>
    <dgm:cxn modelId="{F25F8A6D-6B25-485D-9334-0AE4EC9175D1}" type="presOf" srcId="{4ECA4158-1F5B-428E-BF99-7F919A4B2A05}" destId="{8F746CD7-986B-48F1-9051-3FF2998429E0}" srcOrd="0" destOrd="2" presId="urn:microsoft.com/office/officeart/2005/8/layout/list1"/>
    <dgm:cxn modelId="{D9E4E351-2A3F-4178-8CFB-7CB87D6C3845}" type="presOf" srcId="{9402E542-E918-4F7A-8AC0-70A830635974}" destId="{F62A6815-D1F8-4F5E-9027-05D7AE730D70}" srcOrd="0" destOrd="2" presId="urn:microsoft.com/office/officeart/2005/8/layout/list1"/>
    <dgm:cxn modelId="{3E85ACE7-4846-4144-AB27-9C9BB16D4C2C}" type="presParOf" srcId="{8784E0D8-476C-4671-A42E-68F684860EE1}" destId="{7273D967-0AD3-420B-A63C-11349FDB5F45}" srcOrd="0" destOrd="0" presId="urn:microsoft.com/office/officeart/2005/8/layout/list1"/>
    <dgm:cxn modelId="{F9B66EF3-71CE-47FD-BA79-1132700293BE}" type="presParOf" srcId="{7273D967-0AD3-420B-A63C-11349FDB5F45}" destId="{B59CFEDE-5C7F-4F20-81FC-E950CA1526BA}" srcOrd="0" destOrd="0" presId="urn:microsoft.com/office/officeart/2005/8/layout/list1"/>
    <dgm:cxn modelId="{D478E7A0-3E8C-49D3-A6B5-173F5AF2197B}" type="presParOf" srcId="{7273D967-0AD3-420B-A63C-11349FDB5F45}" destId="{A5D27B84-A50F-4EC0-946B-FD09628B5378}" srcOrd="1" destOrd="0" presId="urn:microsoft.com/office/officeart/2005/8/layout/list1"/>
    <dgm:cxn modelId="{FA645490-6D0D-41E5-9C98-8E9235D0A93C}" type="presParOf" srcId="{8784E0D8-476C-4671-A42E-68F684860EE1}" destId="{53F96204-FD15-45A2-B82B-0BF24D8923FE}" srcOrd="1" destOrd="0" presId="urn:microsoft.com/office/officeart/2005/8/layout/list1"/>
    <dgm:cxn modelId="{3FB2CF18-C1AF-4351-A5EA-773AC2DFC58F}" type="presParOf" srcId="{8784E0D8-476C-4671-A42E-68F684860EE1}" destId="{8F746CD7-986B-48F1-9051-3FF2998429E0}" srcOrd="2" destOrd="0" presId="urn:microsoft.com/office/officeart/2005/8/layout/list1"/>
    <dgm:cxn modelId="{E8AB68FE-96A3-43BA-8894-31CFA5D3936C}" type="presParOf" srcId="{8784E0D8-476C-4671-A42E-68F684860EE1}" destId="{8F40CEFB-17C4-4313-B1E0-1CC02AA9B35D}" srcOrd="3" destOrd="0" presId="urn:microsoft.com/office/officeart/2005/8/layout/list1"/>
    <dgm:cxn modelId="{0B250CDE-D13C-4CDA-A2DC-94D4D3A33A99}" type="presParOf" srcId="{8784E0D8-476C-4671-A42E-68F684860EE1}" destId="{9E7A6753-F15A-41D6-BE48-B52CAD42D552}" srcOrd="4" destOrd="0" presId="urn:microsoft.com/office/officeart/2005/8/layout/list1"/>
    <dgm:cxn modelId="{91CB3F37-FE66-4034-892E-8FB92C26788B}" type="presParOf" srcId="{9E7A6753-F15A-41D6-BE48-B52CAD42D552}" destId="{2A6082C5-6F32-40F1-B6E7-0F6ADF3E3367}" srcOrd="0" destOrd="0" presId="urn:microsoft.com/office/officeart/2005/8/layout/list1"/>
    <dgm:cxn modelId="{FAD4FAA9-EA14-4394-AE1F-7CA7088E121D}" type="presParOf" srcId="{9E7A6753-F15A-41D6-BE48-B52CAD42D552}" destId="{248FA75D-3A29-4A75-BECD-40380290661F}" srcOrd="1" destOrd="0" presId="urn:microsoft.com/office/officeart/2005/8/layout/list1"/>
    <dgm:cxn modelId="{9F8D9673-5020-4EF1-87F1-43CA5C7B5C5C}" type="presParOf" srcId="{8784E0D8-476C-4671-A42E-68F684860EE1}" destId="{426590A4-D55C-4A14-9F43-C2DEA35FE71D}" srcOrd="5" destOrd="0" presId="urn:microsoft.com/office/officeart/2005/8/layout/list1"/>
    <dgm:cxn modelId="{09433506-6927-4AC5-84AF-754F8EEB47F6}" type="presParOf" srcId="{8784E0D8-476C-4671-A42E-68F684860EE1}" destId="{F62A6815-D1F8-4F5E-9027-05D7AE730D70}" srcOrd="6" destOrd="0" presId="urn:microsoft.com/office/officeart/2005/8/layout/list1"/>
    <dgm:cxn modelId="{78721BC5-175F-4232-BB85-F7ADFE1DCE88}" type="presParOf" srcId="{8784E0D8-476C-4671-A42E-68F684860EE1}" destId="{76406BD5-0D71-4F74-A2C1-6B4AC74C70A5}" srcOrd="7" destOrd="0" presId="urn:microsoft.com/office/officeart/2005/8/layout/list1"/>
    <dgm:cxn modelId="{25D070C4-061B-4F26-9780-4A41FF13F963}" type="presParOf" srcId="{8784E0D8-476C-4671-A42E-68F684860EE1}" destId="{14980A82-ECD4-4CC8-873B-637D8FA12CAA}" srcOrd="8" destOrd="0" presId="urn:microsoft.com/office/officeart/2005/8/layout/list1"/>
    <dgm:cxn modelId="{B549CA1E-70E5-40CE-B952-64CC45311FEF}" type="presParOf" srcId="{14980A82-ECD4-4CC8-873B-637D8FA12CAA}" destId="{6A5682FA-363C-4732-89EB-6B95B6676984}" srcOrd="0" destOrd="0" presId="urn:microsoft.com/office/officeart/2005/8/layout/list1"/>
    <dgm:cxn modelId="{548AB903-8894-4754-BEF9-0F04F9FB75CC}" type="presParOf" srcId="{14980A82-ECD4-4CC8-873B-637D8FA12CAA}" destId="{66BFCEF4-3EAF-4595-95A5-30637740D8D5}" srcOrd="1" destOrd="0" presId="urn:microsoft.com/office/officeart/2005/8/layout/list1"/>
    <dgm:cxn modelId="{B14CF5D8-2DA7-4948-8391-5A906D49C1D1}" type="presParOf" srcId="{8784E0D8-476C-4671-A42E-68F684860EE1}" destId="{5FE11E6D-845D-4A4C-BB9B-0C6F7895733E}" srcOrd="9" destOrd="0" presId="urn:microsoft.com/office/officeart/2005/8/layout/list1"/>
    <dgm:cxn modelId="{C61E965B-2410-458E-9533-AEA99401A1B9}" type="presParOf" srcId="{8784E0D8-476C-4671-A42E-68F684860EE1}" destId="{BFA1F13A-8CBD-41FA-8BE8-B36DE858678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F3381-C916-42AB-B801-FCB15D5FDBA8}" type="datetimeFigureOut">
              <a:rPr lang="sl-SI" smtClean="0"/>
              <a:t>10.3.2014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26345-D3FA-4C2C-B89E-6975391C24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994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26345-D3FA-4C2C-B89E-6975391C244E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540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68941E-2012-4405-8157-1DADA1CB6B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7707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Ograda številke diapozitiva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703006A-0AC7-4224-B156-5AEAB9E75D58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16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6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E680F739-99AE-45BD-9D86-373B56D701A3}" type="slidenum">
              <a:rPr lang="sl-SI">
                <a:solidFill>
                  <a:srgbClr val="000000"/>
                </a:solidFill>
                <a:latin typeface="Times New Roman" pitchFamily="18" charset="0"/>
              </a:rPr>
              <a:pPr eaLnBrk="1"/>
              <a:t>19</a:t>
            </a:fld>
            <a:endParaRPr lang="sl-SI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sl-SI" sz="2000" smtClean="0">
              <a:latin typeface="Arial" charset="0"/>
              <a:ea typeface="Microsoft YaHei" pitchFamily="34" charset="-122"/>
            </a:endParaRP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56CD0DA-ABEE-4DC0-9F07-2D8ADAC666D7}" type="slidenum">
              <a:rPr lang="sl-SI" sz="14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19</a:t>
            </a:fld>
            <a:endParaRPr lang="sl-SI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5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836CB2FC-D119-4F0B-A23C-9D92E77CCC65}" type="slidenum">
              <a:rPr lang="sl-SI">
                <a:solidFill>
                  <a:srgbClr val="000000"/>
                </a:solidFill>
                <a:latin typeface="Times New Roman" pitchFamily="18" charset="0"/>
              </a:rPr>
              <a:pPr eaLnBrk="1"/>
              <a:t>20</a:t>
            </a:fld>
            <a:endParaRPr lang="sl-SI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sl-SI" sz="2000" smtClean="0">
              <a:latin typeface="Arial" charset="0"/>
              <a:ea typeface="Microsoft YaHei" pitchFamily="34" charset="-122"/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1B54CB1-1BE3-48E8-B211-1008C7B44C5F}" type="slidenum">
              <a:rPr lang="sl-SI" sz="14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20</a:t>
            </a:fld>
            <a:endParaRPr lang="sl-SI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35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DF5B3F10-AE7D-4549-849D-31705E81EE6C}" type="slidenum">
              <a:rPr lang="sl-SI">
                <a:solidFill>
                  <a:srgbClr val="000000"/>
                </a:solidFill>
                <a:latin typeface="Times New Roman" pitchFamily="18" charset="0"/>
              </a:rPr>
              <a:pPr eaLnBrk="1"/>
              <a:t>22</a:t>
            </a:fld>
            <a:endParaRPr lang="sl-SI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sl-SI" sz="2000" smtClean="0">
              <a:latin typeface="Arial" charset="0"/>
              <a:ea typeface="Microsoft YaHei" pitchFamily="34" charset="-122"/>
            </a:endParaRP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740872A-906B-407D-9B6F-2C0C0815667E}" type="slidenum">
              <a:rPr lang="sl-SI" sz="14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22</a:t>
            </a:fld>
            <a:endParaRPr lang="sl-SI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0A349051-F5E0-4B31-A2FA-4E82340913A0}" type="slidenum">
              <a:rPr lang="sl-SI">
                <a:solidFill>
                  <a:srgbClr val="000000"/>
                </a:solidFill>
                <a:latin typeface="Times New Roman" pitchFamily="18" charset="0"/>
              </a:rPr>
              <a:pPr eaLnBrk="1"/>
              <a:t>23</a:t>
            </a:fld>
            <a:endParaRPr lang="sl-SI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sl-SI" sz="2000" smtClean="0">
              <a:latin typeface="Arial" charset="0"/>
              <a:ea typeface="Microsoft YaHei" pitchFamily="34" charset="-122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79DB3B6-8CBA-4248-881E-5BC405978269}" type="slidenum">
              <a:rPr lang="sl-SI" sz="14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23</a:t>
            </a:fld>
            <a:endParaRPr lang="sl-SI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00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F6DD8A7C-B5F2-430F-88FE-7D25D079AD48}" type="slidenum">
              <a:rPr lang="sl-SI">
                <a:solidFill>
                  <a:srgbClr val="000000"/>
                </a:solidFill>
                <a:latin typeface="Times New Roman" pitchFamily="18" charset="0"/>
              </a:rPr>
              <a:pPr eaLnBrk="1"/>
              <a:t>30</a:t>
            </a:fld>
            <a:endParaRPr lang="sl-SI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sl-SI" sz="2000" smtClean="0">
              <a:latin typeface="Arial" charset="0"/>
              <a:ea typeface="Microsoft YaHei" pitchFamily="34" charset="-122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6DA8617-A76A-4ACB-9313-49D729F5E7CE}" type="slidenum">
              <a:rPr lang="sl-SI" sz="14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30</a:t>
            </a:fld>
            <a:endParaRPr lang="sl-SI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4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9CB2-2E6E-4F20-BB2C-66F27EC0E67B}" type="datetimeFigureOut">
              <a:rPr lang="sl-SI" smtClean="0"/>
              <a:t>10.3.2014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4DA5-E329-4CE6-8116-CDE1607478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151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9CB2-2E6E-4F20-BB2C-66F27EC0E67B}" type="datetimeFigureOut">
              <a:rPr lang="sl-SI" smtClean="0"/>
              <a:t>10.3.2014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4DA5-E329-4CE6-8116-CDE1607478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979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9CB2-2E6E-4F20-BB2C-66F27EC0E67B}" type="datetimeFigureOut">
              <a:rPr lang="sl-SI" smtClean="0"/>
              <a:t>10.3.2014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4DA5-E329-4CE6-8116-CDE1607478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0088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311AB-522A-4222-879F-F3C99701CDAA}" type="datetimeFigureOut">
              <a:rPr lang="sl-SI"/>
              <a:pPr>
                <a:defRPr/>
              </a:pPr>
              <a:t>10.3.2014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FD77C-192A-4130-AC66-57989F2E1C1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096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9CB2-2E6E-4F20-BB2C-66F27EC0E67B}" type="datetimeFigureOut">
              <a:rPr lang="sl-SI" smtClean="0"/>
              <a:t>10.3.2014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4DA5-E329-4CE6-8116-CDE1607478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626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9CB2-2E6E-4F20-BB2C-66F27EC0E67B}" type="datetimeFigureOut">
              <a:rPr lang="sl-SI" smtClean="0"/>
              <a:t>10.3.2014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4DA5-E329-4CE6-8116-CDE1607478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725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9CB2-2E6E-4F20-BB2C-66F27EC0E67B}" type="datetimeFigureOut">
              <a:rPr lang="sl-SI" smtClean="0"/>
              <a:t>10.3.2014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4DA5-E329-4CE6-8116-CDE1607478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007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9CB2-2E6E-4F20-BB2C-66F27EC0E67B}" type="datetimeFigureOut">
              <a:rPr lang="sl-SI" smtClean="0"/>
              <a:t>10.3.2014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4DA5-E329-4CE6-8116-CDE1607478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947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9CB2-2E6E-4F20-BB2C-66F27EC0E67B}" type="datetimeFigureOut">
              <a:rPr lang="sl-SI" smtClean="0"/>
              <a:t>10.3.2014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4DA5-E329-4CE6-8116-CDE1607478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166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9CB2-2E6E-4F20-BB2C-66F27EC0E67B}" type="datetimeFigureOut">
              <a:rPr lang="sl-SI" smtClean="0"/>
              <a:t>10.3.2014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4DA5-E329-4CE6-8116-CDE1607478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610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9CB2-2E6E-4F20-BB2C-66F27EC0E67B}" type="datetimeFigureOut">
              <a:rPr lang="sl-SI" smtClean="0"/>
              <a:t>10.3.2014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4DA5-E329-4CE6-8116-CDE1607478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427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9CB2-2E6E-4F20-BB2C-66F27EC0E67B}" type="datetimeFigureOut">
              <a:rPr lang="sl-SI" smtClean="0"/>
              <a:t>10.3.2014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4DA5-E329-4CE6-8116-CDE1607478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810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39CB2-2E6E-4F20-BB2C-66F27EC0E67B}" type="datetimeFigureOut">
              <a:rPr lang="sl-SI" smtClean="0"/>
              <a:t>10.3.2014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B4DA5-E329-4CE6-8116-CDE1607478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291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9" Type="http://schemas.openxmlformats.org/officeDocument/2006/relationships/tags" Target="../tags/tag38.xml"/><Relationship Id="rId21" Type="http://schemas.openxmlformats.org/officeDocument/2006/relationships/tags" Target="../tags/tag20.xml"/><Relationship Id="rId34" Type="http://schemas.openxmlformats.org/officeDocument/2006/relationships/tags" Target="../tags/tag33.xml"/><Relationship Id="rId42" Type="http://schemas.openxmlformats.org/officeDocument/2006/relationships/tags" Target="../tags/tag41.xml"/><Relationship Id="rId47" Type="http://schemas.openxmlformats.org/officeDocument/2006/relationships/tags" Target="../tags/tag46.xml"/><Relationship Id="rId50" Type="http://schemas.openxmlformats.org/officeDocument/2006/relationships/tags" Target="../tags/tag49.xml"/><Relationship Id="rId55" Type="http://schemas.openxmlformats.org/officeDocument/2006/relationships/tags" Target="../tags/tag54.xml"/><Relationship Id="rId63" Type="http://schemas.openxmlformats.org/officeDocument/2006/relationships/tags" Target="../tags/tag62.xml"/><Relationship Id="rId68" Type="http://schemas.openxmlformats.org/officeDocument/2006/relationships/tags" Target="../tags/tag67.xml"/><Relationship Id="rId76" Type="http://schemas.openxmlformats.org/officeDocument/2006/relationships/image" Target="../media/image3.png"/><Relationship Id="rId7" Type="http://schemas.openxmlformats.org/officeDocument/2006/relationships/tags" Target="../tags/tag6.xml"/><Relationship Id="rId71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9" Type="http://schemas.openxmlformats.org/officeDocument/2006/relationships/tags" Target="../tags/tag28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tags" Target="../tags/tag36.xml"/><Relationship Id="rId40" Type="http://schemas.openxmlformats.org/officeDocument/2006/relationships/tags" Target="../tags/tag39.xml"/><Relationship Id="rId45" Type="http://schemas.openxmlformats.org/officeDocument/2006/relationships/tags" Target="../tags/tag44.xml"/><Relationship Id="rId53" Type="http://schemas.openxmlformats.org/officeDocument/2006/relationships/tags" Target="../tags/tag52.xml"/><Relationship Id="rId58" Type="http://schemas.openxmlformats.org/officeDocument/2006/relationships/tags" Target="../tags/tag57.xml"/><Relationship Id="rId66" Type="http://schemas.openxmlformats.org/officeDocument/2006/relationships/tags" Target="../tags/tag65.xml"/><Relationship Id="rId74" Type="http://schemas.openxmlformats.org/officeDocument/2006/relationships/oleObject" Target="../embeddings/oleObject2.bin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tags" Target="../tags/tag35.xml"/><Relationship Id="rId49" Type="http://schemas.openxmlformats.org/officeDocument/2006/relationships/tags" Target="../tags/tag48.xml"/><Relationship Id="rId57" Type="http://schemas.openxmlformats.org/officeDocument/2006/relationships/tags" Target="../tags/tag56.xml"/><Relationship Id="rId61" Type="http://schemas.openxmlformats.org/officeDocument/2006/relationships/tags" Target="../tags/tag60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tags" Target="../tags/tag30.xml"/><Relationship Id="rId44" Type="http://schemas.openxmlformats.org/officeDocument/2006/relationships/tags" Target="../tags/tag43.xml"/><Relationship Id="rId52" Type="http://schemas.openxmlformats.org/officeDocument/2006/relationships/tags" Target="../tags/tag51.xml"/><Relationship Id="rId60" Type="http://schemas.openxmlformats.org/officeDocument/2006/relationships/tags" Target="../tags/tag59.xml"/><Relationship Id="rId65" Type="http://schemas.openxmlformats.org/officeDocument/2006/relationships/tags" Target="../tags/tag64.xml"/><Relationship Id="rId73" Type="http://schemas.openxmlformats.org/officeDocument/2006/relationships/image" Target="../media/image10.emf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43" Type="http://schemas.openxmlformats.org/officeDocument/2006/relationships/tags" Target="../tags/tag42.xml"/><Relationship Id="rId48" Type="http://schemas.openxmlformats.org/officeDocument/2006/relationships/tags" Target="../tags/tag47.xml"/><Relationship Id="rId56" Type="http://schemas.openxmlformats.org/officeDocument/2006/relationships/tags" Target="../tags/tag55.xml"/><Relationship Id="rId64" Type="http://schemas.openxmlformats.org/officeDocument/2006/relationships/tags" Target="../tags/tag63.xml"/><Relationship Id="rId69" Type="http://schemas.openxmlformats.org/officeDocument/2006/relationships/tags" Target="../tags/tag68.xml"/><Relationship Id="rId8" Type="http://schemas.openxmlformats.org/officeDocument/2006/relationships/tags" Target="../tags/tag7.xml"/><Relationship Id="rId51" Type="http://schemas.openxmlformats.org/officeDocument/2006/relationships/tags" Target="../tags/tag50.xml"/><Relationship Id="rId72" Type="http://schemas.openxmlformats.org/officeDocument/2006/relationships/oleObject" Target="../embeddings/oleObject1.bin"/><Relationship Id="rId3" Type="http://schemas.openxmlformats.org/officeDocument/2006/relationships/tags" Target="../tags/tag2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tags" Target="../tags/tag37.xml"/><Relationship Id="rId46" Type="http://schemas.openxmlformats.org/officeDocument/2006/relationships/tags" Target="../tags/tag45.xml"/><Relationship Id="rId59" Type="http://schemas.openxmlformats.org/officeDocument/2006/relationships/tags" Target="../tags/tag58.xml"/><Relationship Id="rId67" Type="http://schemas.openxmlformats.org/officeDocument/2006/relationships/tags" Target="../tags/tag66.xml"/><Relationship Id="rId20" Type="http://schemas.openxmlformats.org/officeDocument/2006/relationships/tags" Target="../tags/tag19.xml"/><Relationship Id="rId41" Type="http://schemas.openxmlformats.org/officeDocument/2006/relationships/tags" Target="../tags/tag40.xml"/><Relationship Id="rId54" Type="http://schemas.openxmlformats.org/officeDocument/2006/relationships/tags" Target="../tags/tag53.xml"/><Relationship Id="rId62" Type="http://schemas.openxmlformats.org/officeDocument/2006/relationships/tags" Target="../tags/tag61.xml"/><Relationship Id="rId70" Type="http://schemas.openxmlformats.org/officeDocument/2006/relationships/tags" Target="../tags/tag69.xml"/><Relationship Id="rId75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1"/>
            <a:ext cx="9144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3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/>
          </p:cNvSpPr>
          <p:nvPr>
            <p:ph type="ctrTitle"/>
          </p:nvPr>
        </p:nvSpPr>
        <p:spPr>
          <a:xfrm>
            <a:off x="687388" y="2130425"/>
            <a:ext cx="7772400" cy="1470025"/>
          </a:xfrm>
        </p:spPr>
        <p:txBody>
          <a:bodyPr/>
          <a:lstStyle/>
          <a:p>
            <a:pPr eaLnBrk="1" hangingPunct="1"/>
            <a:r>
              <a:rPr lang="sl-SI" sz="6000" smtClean="0">
                <a:solidFill>
                  <a:srgbClr val="F58220"/>
                </a:solidFill>
              </a:rPr>
              <a:t>IZHODIŠČA</a:t>
            </a:r>
            <a:endParaRPr lang="en-US" sz="6000" smtClean="0">
              <a:solidFill>
                <a:srgbClr val="F58220"/>
              </a:solidFill>
            </a:endParaRPr>
          </a:p>
        </p:txBody>
      </p:sp>
      <p:pic>
        <p:nvPicPr>
          <p:cNvPr id="4" name="Picture 3" descr="logo_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829852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>
          <a:xfrm>
            <a:off x="1141476" y="314818"/>
            <a:ext cx="8229600" cy="1143000"/>
          </a:xfrm>
        </p:spPr>
        <p:txBody>
          <a:bodyPr/>
          <a:lstStyle/>
          <a:p>
            <a:pPr algn="l" eaLnBrk="1" hangingPunct="1"/>
            <a:r>
              <a:rPr lang="sl-SI" sz="3200" b="1" dirty="0" smtClean="0">
                <a:solidFill>
                  <a:srgbClr val="F58220"/>
                </a:solidFill>
                <a:latin typeface="Arial" charset="0"/>
              </a:rPr>
              <a:t>SLOVENIJA ZAOSTAJA ZA EU…</a:t>
            </a:r>
          </a:p>
        </p:txBody>
      </p: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395288" y="1628775"/>
            <a:ext cx="3816350" cy="3960813"/>
            <a:chOff x="329" y="962"/>
            <a:chExt cx="2547" cy="2770"/>
          </a:xfrm>
        </p:grpSpPr>
        <p:cxnSp>
          <p:nvCxnSpPr>
            <p:cNvPr id="6150" name="Straight Connector 109"/>
            <p:cNvCxnSpPr>
              <a:cxnSpLocks noChangeShapeType="1"/>
            </p:cNvCxnSpPr>
            <p:nvPr>
              <p:custDataLst>
                <p:tags r:id="rId2"/>
              </p:custDataLst>
            </p:nvPr>
          </p:nvCxnSpPr>
          <p:spPr bwMode="auto">
            <a:xfrm>
              <a:off x="1964" y="1341"/>
              <a:ext cx="156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1" name="Straight Connector 97"/>
            <p:cNvCxnSpPr>
              <a:cxnSpLocks noChangeShapeType="1"/>
            </p:cNvCxnSpPr>
            <p:nvPr>
              <p:custDataLst>
                <p:tags r:id="rId3"/>
              </p:custDataLst>
            </p:nvPr>
          </p:nvCxnSpPr>
          <p:spPr bwMode="auto">
            <a:xfrm>
              <a:off x="890" y="1341"/>
              <a:ext cx="156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6152" name="Object 1"/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548" y="1221"/>
            <a:ext cx="1914" cy="10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Chart" r:id="rId72" imgW="3038486" imgH="1628595" progId="MSGraph.Chart.8">
                    <p:embed followColorScheme="full"/>
                  </p:oleObj>
                </mc:Choice>
                <mc:Fallback>
                  <p:oleObj name="Chart" r:id="rId72" imgW="3038486" imgH="1628595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" y="1221"/>
                          <a:ext cx="1914" cy="10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153" name="Straight Connector 199"/>
            <p:cNvCxnSpPr>
              <a:cxnSpLocks noChangeShapeType="1"/>
            </p:cNvCxnSpPr>
            <p:nvPr>
              <p:custDataLst>
                <p:tags r:id="rId5"/>
              </p:custDataLst>
            </p:nvPr>
          </p:nvCxnSpPr>
          <p:spPr bwMode="auto">
            <a:xfrm flipH="1">
              <a:off x="2336" y="1997"/>
              <a:ext cx="23" cy="49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4" name="Straight Connector 47"/>
            <p:cNvCxnSpPr>
              <a:cxnSpLocks noChangeShapeType="1"/>
            </p:cNvCxnSpPr>
            <p:nvPr>
              <p:custDataLst>
                <p:tags r:id="rId6"/>
              </p:custDataLst>
            </p:nvPr>
          </p:nvCxnSpPr>
          <p:spPr bwMode="auto">
            <a:xfrm>
              <a:off x="526" y="1341"/>
              <a:ext cx="12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5" name="Straight Connector 126"/>
            <p:cNvCxnSpPr>
              <a:cxnSpLocks noChangeShapeType="1"/>
            </p:cNvCxnSpPr>
            <p:nvPr>
              <p:custDataLst>
                <p:tags r:id="rId7"/>
              </p:custDataLst>
            </p:nvPr>
          </p:nvCxnSpPr>
          <p:spPr bwMode="auto">
            <a:xfrm flipH="1">
              <a:off x="1224" y="1344"/>
              <a:ext cx="34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56" name="Rectangle 4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788" y="1989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ctr"/>
            <a:lstStyle/>
            <a:p>
              <a:pPr defTabSz="995363" eaLnBrk="0" hangingPunct="0"/>
              <a:fld id="{A1E786E6-2511-4444-8C84-09D7577624CC}" type="datetime'3''''''''''''''''''5''''''%'''''''''''''''''''''''''">
                <a:rPr kumimoji="1" lang="sl-SI" sz="800">
                  <a:solidFill>
                    <a:schemeClr val="bg1"/>
                  </a:solidFill>
                  <a:latin typeface="Calibri" pitchFamily="34" charset="0"/>
                  <a:sym typeface="Arial" charset="0"/>
                </a:rPr>
                <a:pPr defTabSz="995363" eaLnBrk="0" hangingPunct="0"/>
                <a:t>35%</a:t>
              </a:fld>
              <a:endParaRPr kumimoji="1" lang="sl-SI" sz="800">
                <a:solidFill>
                  <a:schemeClr val="bg1"/>
                </a:solidFill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57" name="Rectangle 3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736" y="1225"/>
              <a:ext cx="2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b"/>
            <a:lstStyle/>
            <a:p>
              <a:pPr defTabSz="995363" eaLnBrk="0" hangingPunct="0"/>
              <a:fld id="{004013AA-2151-48A7-A25A-5643EFDD9B73}" type="datetime'''''''''''''''''''2''5''''''''4''''.''''''''''''''32''''''''9'">
                <a:rPr kumimoji="1" lang="sl-SI" sz="800">
                  <a:latin typeface="Calibri" pitchFamily="34" charset="0"/>
                  <a:sym typeface="Arial" charset="0"/>
                </a:rPr>
                <a:pPr defTabSz="995363" eaLnBrk="0" hangingPunct="0"/>
                <a:t>254.329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58" name="Rectangle 1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1788" y="1515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ctr"/>
            <a:lstStyle/>
            <a:p>
              <a:pPr defTabSz="995363" eaLnBrk="0" hangingPunct="0"/>
              <a:fld id="{1650E5DE-00BD-4DCE-94CF-6A320B547042}" type="datetime'''5''1%'''''''''''''''''''''''''''''''''''''''''''''''''''">
                <a:rPr kumimoji="1" lang="sl-SI" sz="800">
                  <a:solidFill>
                    <a:schemeClr val="bg1"/>
                  </a:solidFill>
                  <a:latin typeface="Calibri" pitchFamily="34" charset="0"/>
                  <a:sym typeface="Arial" charset="0"/>
                </a:rPr>
                <a:pPr defTabSz="995363" eaLnBrk="0" hangingPunct="0"/>
                <a:t>51%</a:t>
              </a:fld>
              <a:endParaRPr kumimoji="1" lang="sl-SI" sz="800">
                <a:solidFill>
                  <a:schemeClr val="bg1"/>
                </a:solidFill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59" name="Rectangle 7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2148" y="2094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ctr"/>
            <a:lstStyle/>
            <a:p>
              <a:pPr defTabSz="995363" eaLnBrk="0" hangingPunct="0"/>
              <a:fld id="{7D69FB88-9FFA-4B2B-94C6-016BAFDB6D74}" type="datetime'''''''''''''''''''''''''''''''1''''''''''''''''0''%'''''''''''">
                <a:rPr kumimoji="1" lang="sl-SI" sz="800">
                  <a:solidFill>
                    <a:schemeClr val="bg1"/>
                  </a:solidFill>
                  <a:latin typeface="Calibri" pitchFamily="34" charset="0"/>
                  <a:sym typeface="Arial" charset="0"/>
                </a:rPr>
                <a:pPr defTabSz="995363" eaLnBrk="0" hangingPunct="0"/>
                <a:t>10%</a:t>
              </a:fld>
              <a:endParaRPr kumimoji="1" lang="sl-SI" sz="800">
                <a:solidFill>
                  <a:schemeClr val="bg1"/>
                </a:solidFill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60" name="Rectangle 3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096" y="1225"/>
              <a:ext cx="2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b"/>
            <a:lstStyle/>
            <a:p>
              <a:pPr defTabSz="995363" eaLnBrk="0" hangingPunct="0"/>
              <a:fld id="{CBDA8C56-81F5-4557-B18A-384C66514781}" type="datetime'''''18''''''''8''.8''''''''''''''''''''''''''''''3''''''9'''">
                <a:rPr kumimoji="1" lang="sl-SI" sz="800">
                  <a:latin typeface="Calibri" pitchFamily="34" charset="0"/>
                  <a:sym typeface="Arial" charset="0"/>
                </a:rPr>
                <a:pPr defTabSz="995363" eaLnBrk="0" hangingPunct="0"/>
                <a:t>188.839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61" name="Rectangle 11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2148" y="1632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ctr"/>
            <a:lstStyle/>
            <a:p>
              <a:pPr defTabSz="995363" eaLnBrk="0" hangingPunct="0"/>
              <a:fld id="{DBF6C4B6-2788-4002-A839-A66630221DE7}" type="datetime'''''''''''''''''''''7''''''''''9%'''''''''''''''''''''''''">
                <a:rPr kumimoji="1" lang="sl-SI" sz="800">
                  <a:solidFill>
                    <a:schemeClr val="bg1"/>
                  </a:solidFill>
                  <a:latin typeface="Calibri" pitchFamily="34" charset="0"/>
                  <a:sym typeface="Arial" charset="0"/>
                </a:rPr>
                <a:pPr defTabSz="995363" eaLnBrk="0" hangingPunct="0"/>
                <a:t>79%</a:t>
              </a:fld>
              <a:endParaRPr kumimoji="1" lang="sl-SI" sz="800">
                <a:solidFill>
                  <a:schemeClr val="bg1"/>
                </a:solidFill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62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9" y="1302"/>
              <a:ext cx="16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r" defTabSz="995363" eaLnBrk="0" hangingPunct="0"/>
              <a:fld id="{3F202197-25DE-47F7-AC88-99E2B976C7FE}" type="datetime'''''''''''''10''''''''''0''''''%'''''''''''''''''''''''">
                <a:rPr kumimoji="1" lang="sl-SI" sz="800">
                  <a:latin typeface="Calibri" pitchFamily="34" charset="0"/>
                  <a:sym typeface="Arial" charset="0"/>
                </a:rPr>
                <a:pPr algn="r" defTabSz="995363" eaLnBrk="0" hangingPunct="0"/>
                <a:t>100%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1" y="2239"/>
              <a:ext cx="1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5363" eaLnBrk="0" hangingPunct="0"/>
              <a:fld id="{0FBBB676-B751-4DAE-9ED8-4C9F31F4506F}" type="datetime'''''''1''''0''''''''''''''''''''''-''''''''1''5'''''''''''''''">
                <a:rPr kumimoji="1" lang="sl-SI" sz="800">
                  <a:latin typeface="Calibri" pitchFamily="34" charset="0"/>
                  <a:sym typeface="Arial" charset="0"/>
                </a:rPr>
                <a:pPr defTabSz="995363" eaLnBrk="0" hangingPunct="0"/>
                <a:t>10-15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061" y="2239"/>
              <a:ext cx="1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5363" eaLnBrk="0" hangingPunct="0"/>
              <a:fld id="{EE001B24-E92C-4ED8-A760-EC3A57889CC2}" type="datetime'''1''''''''''''''''6''''-''''''''''2''''''''''4'''''">
                <a:rPr kumimoji="1" lang="sl-SI" sz="800">
                  <a:latin typeface="Calibri" pitchFamily="34" charset="0"/>
                  <a:sym typeface="Arial" charset="0"/>
                </a:rPr>
                <a:pPr defTabSz="995363" eaLnBrk="0" hangingPunct="0"/>
                <a:t>16-24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65" name="Rectangle 2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775" y="2239"/>
              <a:ext cx="1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5363" eaLnBrk="0" hangingPunct="0"/>
              <a:fld id="{FD74F827-2944-48D1-ACDA-D3F5B025B4BD}" type="datetime'''''''''''''55''''''-6''''''''''''''''4'''''''''''''''''''''">
                <a:rPr kumimoji="1" lang="sl-SI" sz="800">
                  <a:latin typeface="Calibri" pitchFamily="34" charset="0"/>
                  <a:sym typeface="Arial" charset="0"/>
                </a:rPr>
                <a:pPr defTabSz="995363" eaLnBrk="0" hangingPunct="0"/>
                <a:t>55-64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66" name="Rectangle 2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135" y="2239"/>
              <a:ext cx="1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5363" eaLnBrk="0" hangingPunct="0"/>
              <a:fld id="{D92C6F13-1AB0-4199-87FC-8A060481A3BF}" type="datetime'''''''''''''''6''5''''''''''''''''''''''-''''''''''''74'''''">
                <a:rPr kumimoji="1" lang="sl-SI" sz="800">
                  <a:latin typeface="Calibri" pitchFamily="34" charset="0"/>
                  <a:sym typeface="Arial" charset="0"/>
                </a:rPr>
                <a:pPr defTabSz="995363" eaLnBrk="0" hangingPunct="0"/>
                <a:t>65-74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67" name="Rectangle 2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75" y="1632"/>
              <a:ext cx="19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 defTabSz="995363" eaLnBrk="0" hangingPunct="0"/>
              <a:fld id="{A2617405-915D-4988-87DE-6EE710C1256A}" type="datetime'''''''''''''''''''N''''i''''''''''''ko''''''''l''''''''i'' '''">
                <a:rPr kumimoji="1" lang="sl-SI" sz="800" b="1">
                  <a:latin typeface="Calibri" pitchFamily="34" charset="0"/>
                  <a:sym typeface="Arial" charset="0"/>
                </a:rPr>
                <a:pPr algn="l" defTabSz="995363" eaLnBrk="0" hangingPunct="0"/>
                <a:t>Nikoli </a:t>
              </a:fld>
              <a:endParaRPr kumimoji="1" lang="sl-SI" sz="800" b="1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68" name="Rectangle 2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75" y="1958"/>
              <a:ext cx="4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 defTabSz="995363" eaLnBrk="0" hangingPunct="0"/>
              <a:fld id="{7150ECD3-CF31-4886-815B-EF18D2EB3F69}" type="datetime'Ž''''''''''''''''''e ''''''up''o''''''r''''''ablja''''''''li '">
                <a:rPr kumimoji="1" lang="sl-SI" sz="800">
                  <a:latin typeface="Calibri" pitchFamily="34" charset="0"/>
                  <a:sym typeface="Arial" charset="0"/>
                </a:rPr>
                <a:pPr algn="l" defTabSz="995363" eaLnBrk="0" hangingPunct="0"/>
                <a:t>Že uporabljali 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69" name="Rectangle 2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375" y="2066"/>
              <a:ext cx="50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 defTabSz="995363" eaLnBrk="0" hangingPunct="0"/>
              <a:fld id="{F7C7C221-45EA-45C6-ADF0-764796520707}" type="datetime'''R''''edni u''''''''''''''''p''o''r''''a''bn''i''''k''i'' '''">
                <a:rPr kumimoji="1" lang="sl-SI" sz="800">
                  <a:latin typeface="Calibri" pitchFamily="34" charset="0"/>
                  <a:sym typeface="Arial" charset="0"/>
                </a:rPr>
                <a:pPr algn="l" defTabSz="995363" eaLnBrk="0" hangingPunct="0"/>
                <a:t>Redni uporabniki 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70" name="Rectangle 20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696" y="1719"/>
              <a:ext cx="18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ctr"/>
            <a:lstStyle/>
            <a:p>
              <a:pPr defTabSz="995363" eaLnBrk="0" hangingPunct="0"/>
              <a:fld id="{D6D4B6FF-A8C2-478A-9B02-8340C80BBB58}" type="datetime'100''''''''''%'''''''''''''''''''''''''''''''''">
                <a:rPr kumimoji="1" lang="sl-SI" sz="800">
                  <a:solidFill>
                    <a:schemeClr val="bg1"/>
                  </a:solidFill>
                  <a:latin typeface="Calibri" pitchFamily="34" charset="0"/>
                  <a:sym typeface="Arial" charset="0"/>
                </a:rPr>
                <a:pPr defTabSz="995363" eaLnBrk="0" hangingPunct="0"/>
                <a:t>100%</a:t>
              </a:fld>
              <a:endParaRPr kumimoji="1" lang="sl-SI" sz="800">
                <a:solidFill>
                  <a:schemeClr val="bg1"/>
                </a:solidFill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71" name="Rectangle 7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32" y="1302"/>
              <a:ext cx="111" cy="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ctr"/>
            <a:lstStyle/>
            <a:p>
              <a:pPr defTabSz="995363" eaLnBrk="0" hangingPunct="0"/>
              <a:fld id="{D27502CA-8FB9-4777-911D-CFD40ADA84B2}" type="datetime'''''''''''''''''''''0''''%'''''''''''">
                <a:rPr kumimoji="1" lang="sl-SI" sz="800">
                  <a:latin typeface="Calibri" pitchFamily="34" charset="0"/>
                  <a:sym typeface="Arial" charset="0"/>
                </a:rPr>
                <a:pPr defTabSz="995363" eaLnBrk="0" hangingPunct="0"/>
                <a:t>0%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72" name="Rectangle 3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62" y="1225"/>
              <a:ext cx="2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b"/>
            <a:lstStyle/>
            <a:p>
              <a:pPr defTabSz="995363" eaLnBrk="0" hangingPunct="0"/>
              <a:fld id="{C3604167-3309-41C3-944F-48CA5FD677E4}" type="datetime'''''11''''''''''7''''''.''''''''''07''''''''''5'''''''''''''">
                <a:rPr kumimoji="1" lang="sl-SI" sz="800">
                  <a:latin typeface="Calibri" pitchFamily="34" charset="0"/>
                  <a:sym typeface="Arial" charset="0"/>
                </a:rPr>
                <a:pPr defTabSz="995363" eaLnBrk="0" hangingPunct="0"/>
                <a:t>117.075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73" name="Rectangle 7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092" y="1317"/>
              <a:ext cx="111" cy="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ctr"/>
            <a:lstStyle/>
            <a:p>
              <a:pPr defTabSz="995363" eaLnBrk="0" hangingPunct="0"/>
              <a:fld id="{D57320DA-9163-41BC-9060-249D3909CB1E}" type="datetime'''''''''''''''''''''''2''''''''%'''''''">
                <a:rPr kumimoji="1" lang="sl-SI" sz="800">
                  <a:latin typeface="Calibri" pitchFamily="34" charset="0"/>
                  <a:sym typeface="Arial" charset="0"/>
                </a:rPr>
                <a:pPr defTabSz="995363" eaLnBrk="0" hangingPunct="0"/>
                <a:t>2%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74" name="Rectangle 5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1074" y="1731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ctr"/>
            <a:lstStyle/>
            <a:p>
              <a:pPr defTabSz="995363" eaLnBrk="0" hangingPunct="0"/>
              <a:fld id="{41E79205-9F24-4D44-B4AA-84C02090DFA4}" type="datetime'''''''''''''''9''''''''7''''''''''''''''%'''">
                <a:rPr kumimoji="1" lang="sl-SI" sz="800">
                  <a:solidFill>
                    <a:schemeClr val="bg1"/>
                  </a:solidFill>
                  <a:latin typeface="Calibri" pitchFamily="34" charset="0"/>
                  <a:sym typeface="Arial" charset="0"/>
                </a:rPr>
                <a:pPr defTabSz="995363" eaLnBrk="0" hangingPunct="0"/>
                <a:t>97%</a:t>
              </a:fld>
              <a:endParaRPr kumimoji="1" lang="sl-SI" sz="800">
                <a:solidFill>
                  <a:schemeClr val="bg1"/>
                </a:solidFill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022" y="1225"/>
              <a:ext cx="2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b"/>
            <a:lstStyle/>
            <a:p>
              <a:pPr defTabSz="995363" eaLnBrk="0" hangingPunct="0"/>
              <a:fld id="{7B45256D-F417-4283-A16B-E9E5A6560257}" type="datetime'''''''''''''2''2''''''2''''.''''''''''''8''9''''0'''''''''''">
                <a:rPr kumimoji="1" lang="sl-SI" sz="800">
                  <a:latin typeface="Calibri" pitchFamily="34" charset="0"/>
                  <a:sym typeface="Arial" charset="0"/>
                </a:rPr>
                <a:pPr defTabSz="995363" eaLnBrk="0" hangingPunct="0"/>
                <a:t>222.890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cxnSp>
          <p:nvCxnSpPr>
            <p:cNvPr id="6176" name="Straight Connector 187"/>
            <p:cNvCxnSpPr>
              <a:cxnSpLocks noChangeShapeType="1"/>
            </p:cNvCxnSpPr>
            <p:nvPr>
              <p:custDataLst>
                <p:tags r:id="rId28"/>
              </p:custDataLst>
            </p:nvPr>
          </p:nvCxnSpPr>
          <p:spPr bwMode="auto">
            <a:xfrm>
              <a:off x="1250" y="1365"/>
              <a:ext cx="1" cy="1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7" name="Straight Connector 188"/>
            <p:cNvCxnSpPr>
              <a:cxnSpLocks noChangeShapeType="1"/>
            </p:cNvCxnSpPr>
            <p:nvPr>
              <p:custDataLst>
                <p:tags r:id="rId29"/>
              </p:custDataLst>
            </p:nvPr>
          </p:nvCxnSpPr>
          <p:spPr bwMode="auto">
            <a:xfrm>
              <a:off x="1271" y="1382"/>
              <a:ext cx="489" cy="385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8" name="Straight Connector 189"/>
            <p:cNvCxnSpPr>
              <a:cxnSpLocks noChangeShapeType="1"/>
            </p:cNvCxnSpPr>
            <p:nvPr>
              <p:custDataLst>
                <p:tags r:id="rId30"/>
              </p:custDataLst>
            </p:nvPr>
          </p:nvCxnSpPr>
          <p:spPr bwMode="auto">
            <a:xfrm>
              <a:off x="1250" y="1347"/>
              <a:ext cx="1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9" name="Straight Connector 190"/>
            <p:cNvCxnSpPr>
              <a:cxnSpLocks noChangeShapeType="1"/>
            </p:cNvCxnSpPr>
            <p:nvPr>
              <p:custDataLst>
                <p:tags r:id="rId31"/>
              </p:custDataLst>
            </p:nvPr>
          </p:nvCxnSpPr>
          <p:spPr bwMode="auto">
            <a:xfrm flipV="1">
              <a:off x="1376" y="1341"/>
              <a:ext cx="384" cy="5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0" name="Straight Connector 129"/>
            <p:cNvCxnSpPr>
              <a:cxnSpLocks noChangeShapeType="1"/>
            </p:cNvCxnSpPr>
            <p:nvPr>
              <p:custDataLst>
                <p:tags r:id="rId32"/>
              </p:custDataLst>
            </p:nvPr>
          </p:nvCxnSpPr>
          <p:spPr bwMode="auto">
            <a:xfrm>
              <a:off x="1964" y="1767"/>
              <a:ext cx="156" cy="234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81" name="TextBox 1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86" y="962"/>
              <a:ext cx="231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sl-SI" sz="1000">
                  <a:latin typeface="Calibri" pitchFamily="34" charset="0"/>
                </a:rPr>
                <a:t>Uporaba računalnika po starosti, Slovenija, 2009</a:t>
              </a:r>
            </a:p>
          </p:txBody>
        </p:sp>
        <p:graphicFrame>
          <p:nvGraphicFramePr>
            <p:cNvPr id="6182" name="Object 3"/>
            <p:cNvGraphicFramePr>
              <a:graphicFrameLocks noChangeAspect="1"/>
            </p:cNvGraphicFramePr>
            <p:nvPr>
              <p:custDataLst>
                <p:tags r:id="rId34"/>
              </p:custDataLst>
            </p:nvPr>
          </p:nvGraphicFramePr>
          <p:xfrm>
            <a:off x="562" y="2656"/>
            <a:ext cx="1968" cy="1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Chart" r:id="rId74" imgW="3124207" imgH="1638220" progId="MSGraph.Chart.8">
                    <p:embed followColorScheme="full"/>
                  </p:oleObj>
                </mc:Choice>
                <mc:Fallback>
                  <p:oleObj name="Chart" r:id="rId74" imgW="3124207" imgH="163822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" y="2656"/>
                          <a:ext cx="1968" cy="10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183" name="Straight Connector 191"/>
            <p:cNvCxnSpPr>
              <a:cxnSpLocks noChangeShapeType="1"/>
            </p:cNvCxnSpPr>
            <p:nvPr>
              <p:custDataLst>
                <p:tags r:id="rId35"/>
              </p:custDataLst>
            </p:nvPr>
          </p:nvCxnSpPr>
          <p:spPr bwMode="auto">
            <a:xfrm flipH="1">
              <a:off x="2329" y="3359"/>
              <a:ext cx="29" cy="151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4" name="Straight Connector 178"/>
            <p:cNvCxnSpPr>
              <a:cxnSpLocks noChangeShapeType="1"/>
            </p:cNvCxnSpPr>
            <p:nvPr>
              <p:custDataLst>
                <p:tags r:id="rId36"/>
              </p:custDataLst>
            </p:nvPr>
          </p:nvCxnSpPr>
          <p:spPr bwMode="auto">
            <a:xfrm flipH="1">
              <a:off x="1135" y="2784"/>
              <a:ext cx="29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5" name="Straight Connector 170"/>
            <p:cNvCxnSpPr>
              <a:cxnSpLocks noChangeShapeType="1"/>
            </p:cNvCxnSpPr>
            <p:nvPr>
              <p:custDataLst>
                <p:tags r:id="rId37"/>
              </p:custDataLst>
            </p:nvPr>
          </p:nvCxnSpPr>
          <p:spPr bwMode="auto">
            <a:xfrm>
              <a:off x="528" y="2764"/>
              <a:ext cx="12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6" name="Straight Connector 168"/>
            <p:cNvCxnSpPr>
              <a:cxnSpLocks noChangeShapeType="1"/>
            </p:cNvCxnSpPr>
            <p:nvPr>
              <p:custDataLst>
                <p:tags r:id="rId38"/>
              </p:custDataLst>
            </p:nvPr>
          </p:nvCxnSpPr>
          <p:spPr bwMode="auto">
            <a:xfrm flipH="1">
              <a:off x="2360" y="3413"/>
              <a:ext cx="25" cy="97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7" name="Straight Connector 177"/>
            <p:cNvCxnSpPr>
              <a:cxnSpLocks noChangeShapeType="1"/>
            </p:cNvCxnSpPr>
            <p:nvPr>
              <p:custDataLst>
                <p:tags r:id="rId39"/>
              </p:custDataLst>
            </p:nvPr>
          </p:nvCxnSpPr>
          <p:spPr bwMode="auto">
            <a:xfrm flipH="1">
              <a:off x="835" y="2781"/>
              <a:ext cx="29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8" name="Straight Connector 202"/>
            <p:cNvCxnSpPr>
              <a:cxnSpLocks noChangeShapeType="1"/>
            </p:cNvCxnSpPr>
            <p:nvPr>
              <p:custDataLst>
                <p:tags r:id="rId40"/>
              </p:custDataLst>
            </p:nvPr>
          </p:nvCxnSpPr>
          <p:spPr bwMode="auto">
            <a:xfrm flipH="1">
              <a:off x="2360" y="3521"/>
              <a:ext cx="25" cy="37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89" name="Rectangle 13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31" y="2725"/>
              <a:ext cx="16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r" defTabSz="995363" eaLnBrk="0" hangingPunct="0"/>
              <a:fld id="{78325746-E750-42C4-B95F-E47E36562305}" type="datetime'''''''''''''''1''''0''''0''''''''''''%'">
                <a:rPr kumimoji="1" lang="sl-SI" sz="800">
                  <a:latin typeface="Calibri" pitchFamily="34" charset="0"/>
                  <a:sym typeface="Arial" charset="0"/>
                </a:rPr>
                <a:pPr algn="r" defTabSz="995363" eaLnBrk="0" hangingPunct="0"/>
                <a:t>100%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90" name="Rectangle 14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401" y="3482"/>
              <a:ext cx="1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 defTabSz="995363" eaLnBrk="0" hangingPunct="0"/>
              <a:fld id="{05797E0F-4690-4115-945E-029D8AEF0C62}" type="datetime'R''''e''d''n''''''''''''''''i'''''''''''''''''' '''''''''''">
                <a:rPr kumimoji="1" lang="sl-SI" sz="800">
                  <a:latin typeface="Calibri" pitchFamily="34" charset="0"/>
                  <a:sym typeface="Arial" charset="0"/>
                </a:rPr>
                <a:pPr algn="l" defTabSz="995363" eaLnBrk="0" hangingPunct="0"/>
                <a:t>Redni 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91" name="Rectangle 14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879" y="3655"/>
              <a:ext cx="1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5363" eaLnBrk="0" hangingPunct="0"/>
              <a:fld id="{54FFCA73-12B1-4C88-B1D6-28DECA0660F2}" type="datetime'''''''''''''''''''''5''''5''''''''-''6''4'''''''''''''''''''">
                <a:rPr kumimoji="1" lang="sl-SI" sz="800">
                  <a:latin typeface="Calibri" pitchFamily="34" charset="0"/>
                  <a:sym typeface="Arial" charset="0"/>
                </a:rPr>
                <a:pPr defTabSz="995363" eaLnBrk="0" hangingPunct="0"/>
                <a:t>55-64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92" name="Rectangle 15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140" y="2659"/>
              <a:ext cx="2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b"/>
            <a:lstStyle/>
            <a:p>
              <a:pPr defTabSz="995363" eaLnBrk="0" hangingPunct="0"/>
              <a:fld id="{A966C8E3-5F45-49C5-9387-AA7B35D5D0BF}" type="datetime'''''''''''188''''''''.''''''''''''''8''''''''''''''''39'''''">
                <a:rPr kumimoji="1" lang="sl-SI" sz="800">
                  <a:latin typeface="Calibri" pitchFamily="34" charset="0"/>
                  <a:sym typeface="Arial" charset="0"/>
                </a:rPr>
                <a:pPr defTabSz="995363" eaLnBrk="0" hangingPunct="0"/>
                <a:t>188.839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93" name="Rectangle 16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>
              <a:off x="2210" y="3519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ctr"/>
            <a:lstStyle/>
            <a:p>
              <a:pPr defTabSz="995363" eaLnBrk="0" hangingPunct="0"/>
              <a:fld id="{46A3EA4C-BAEF-47BF-89D9-44AEE9AFAE04}" type="datetime'''8''''''''%'''''''''''''''''''''''''''''''''''''''''''''">
                <a:rPr kumimoji="1" lang="sl-SI" sz="800">
                  <a:solidFill>
                    <a:schemeClr val="bg1"/>
                  </a:solidFill>
                  <a:latin typeface="Calibri" pitchFamily="34" charset="0"/>
                  <a:sym typeface="Arial" charset="0"/>
                </a:rPr>
                <a:pPr defTabSz="995363" eaLnBrk="0" hangingPunct="0"/>
                <a:t>8%</a:t>
              </a:fld>
              <a:endParaRPr kumimoji="1" lang="sl-SI" sz="800">
                <a:solidFill>
                  <a:schemeClr val="bg1"/>
                </a:solidFill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94" name="Rectangle 16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1892" y="3420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ctr"/>
            <a:lstStyle/>
            <a:p>
              <a:pPr defTabSz="995363" eaLnBrk="0" hangingPunct="0"/>
              <a:fld id="{52A1C602-FCF7-4EB8-A002-AD970F427ED9}" type="datetime'''''3''2''''''''''''''''''''''''''''''''%'''''''''''''''''''''">
                <a:rPr kumimoji="1" lang="sl-SI" sz="800">
                  <a:solidFill>
                    <a:schemeClr val="bg1"/>
                  </a:solidFill>
                  <a:latin typeface="Calibri" pitchFamily="34" charset="0"/>
                  <a:sym typeface="Arial" charset="0"/>
                </a:rPr>
                <a:pPr defTabSz="995363" eaLnBrk="0" hangingPunct="0"/>
                <a:t>32%</a:t>
              </a:fld>
              <a:endParaRPr kumimoji="1" lang="sl-SI" sz="800">
                <a:solidFill>
                  <a:schemeClr val="bg1"/>
                </a:solidFill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95" name="Rectangle 18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2192" y="3093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ctr"/>
            <a:lstStyle/>
            <a:p>
              <a:pPr defTabSz="995363" eaLnBrk="0" hangingPunct="0"/>
              <a:fld id="{0FD7D828-085F-4634-9C44-AE1BA98C6888}" type="datetime'''''''''''''''''''''8''''''8''''''''''%'''''''">
                <a:rPr kumimoji="1" lang="sl-SI" sz="800">
                  <a:solidFill>
                    <a:schemeClr val="bg1"/>
                  </a:solidFill>
                  <a:latin typeface="Calibri" pitchFamily="34" charset="0"/>
                  <a:sym typeface="Arial" charset="0"/>
                </a:rPr>
                <a:pPr defTabSz="995363" eaLnBrk="0" hangingPunct="0"/>
                <a:t>88%</a:t>
              </a:fld>
              <a:endParaRPr kumimoji="1" lang="sl-SI" sz="800">
                <a:solidFill>
                  <a:schemeClr val="bg1"/>
                </a:solidFill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96" name="Rectangle 15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998" y="3150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ctr"/>
            <a:lstStyle/>
            <a:p>
              <a:pPr defTabSz="995363" eaLnBrk="0" hangingPunct="0"/>
              <a:fld id="{5C2C2E0D-7385-4E56-84D9-C9CDC7C3ED7F}" type="datetime'''9''''''8''%'''''''''''''''''''''''''''''''''''''">
                <a:rPr kumimoji="1" lang="sl-SI" sz="800">
                  <a:solidFill>
                    <a:schemeClr val="bg1"/>
                  </a:solidFill>
                  <a:latin typeface="Calibri" pitchFamily="34" charset="0"/>
                  <a:sym typeface="Arial" charset="0"/>
                </a:rPr>
                <a:pPr defTabSz="995363" eaLnBrk="0" hangingPunct="0"/>
                <a:t>98%</a:t>
              </a:fld>
              <a:endParaRPr kumimoji="1" lang="sl-SI" sz="800">
                <a:solidFill>
                  <a:schemeClr val="bg1"/>
                </a:solidFill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97" name="Rectangle 18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1892" y="2976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ctr"/>
            <a:lstStyle/>
            <a:p>
              <a:pPr defTabSz="995363" eaLnBrk="0" hangingPunct="0"/>
              <a:fld id="{E3272F00-6B0C-476D-97C7-D19503BABA0F}" type="datetime'''''''60''''''''''''''''''''''''''''''''''''''''%'''''''''">
                <a:rPr kumimoji="1" lang="sl-SI" sz="800">
                  <a:solidFill>
                    <a:schemeClr val="bg1"/>
                  </a:solidFill>
                  <a:latin typeface="Calibri" pitchFamily="34" charset="0"/>
                  <a:sym typeface="Arial" charset="0"/>
                </a:rPr>
                <a:pPr defTabSz="995363" eaLnBrk="0" hangingPunct="0"/>
                <a:t>60%</a:t>
              </a:fld>
              <a:endParaRPr kumimoji="1" lang="sl-SI" sz="800">
                <a:solidFill>
                  <a:schemeClr val="bg1"/>
                </a:solidFill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98" name="Rectangle 13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985" y="3655"/>
              <a:ext cx="1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5363" eaLnBrk="0" hangingPunct="0"/>
              <a:fld id="{EA3107FE-A169-4D4A-A8E0-BD0EA01F529A}" type="datetime'16''''''''''-''''''''''2''''''''4'''''''">
                <a:rPr kumimoji="1" lang="sl-SI" sz="800">
                  <a:latin typeface="Calibri" pitchFamily="34" charset="0"/>
                  <a:sym typeface="Arial" charset="0"/>
                </a:rPr>
                <a:pPr defTabSz="995363" eaLnBrk="0" hangingPunct="0"/>
                <a:t>16-24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199" name="Rectangle 14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946" y="2659"/>
              <a:ext cx="2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b"/>
            <a:lstStyle/>
            <a:p>
              <a:pPr defTabSz="995363" eaLnBrk="0" hangingPunct="0"/>
              <a:fld id="{6C3F3A08-0DA1-405C-A91F-F080E38B76B4}" type="datetime'2''''22''''''''''.''''8''''''''''''''''''8''9'''''''''''''''">
                <a:rPr kumimoji="1" lang="sl-SI" sz="800">
                  <a:latin typeface="Calibri" pitchFamily="34" charset="0"/>
                  <a:sym typeface="Arial" charset="0"/>
                </a:rPr>
                <a:pPr defTabSz="995363" eaLnBrk="0" hangingPunct="0"/>
                <a:t>222.889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200" name="Rectangle 15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840" y="2659"/>
              <a:ext cx="2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b"/>
            <a:lstStyle/>
            <a:p>
              <a:pPr defTabSz="995363" eaLnBrk="0" hangingPunct="0"/>
              <a:fld id="{8591221C-8B05-4EF4-8864-F077D78ABDE5}" type="datetime'''''''''''''''''''''2''''5''''''''''''4.32''''''''''''''9'''''">
                <a:rPr kumimoji="1" lang="sl-SI" sz="800">
                  <a:latin typeface="Calibri" pitchFamily="34" charset="0"/>
                  <a:sym typeface="Arial" charset="0"/>
                </a:rPr>
                <a:pPr defTabSz="995363" eaLnBrk="0" hangingPunct="0"/>
                <a:t>254.329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201" name="Rectangle 15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1016" y="2736"/>
              <a:ext cx="111" cy="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ctr"/>
            <a:lstStyle/>
            <a:p>
              <a:pPr defTabSz="995363" eaLnBrk="0" hangingPunct="0"/>
              <a:fld id="{548C507C-E88E-44D2-AC0C-0E5E56D052A2}" type="datetime'1''''''''''''''''''''''''%'''''''''''''''''''''''''''''''''">
                <a:rPr kumimoji="1" lang="sl-SI" sz="800">
                  <a:latin typeface="Calibri" pitchFamily="34" charset="0"/>
                  <a:sym typeface="Arial" charset="0"/>
                </a:rPr>
                <a:pPr defTabSz="995363" eaLnBrk="0" hangingPunct="0"/>
                <a:t>1%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202" name="Rectangle 14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646" y="2659"/>
              <a:ext cx="2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b"/>
            <a:lstStyle/>
            <a:p>
              <a:pPr defTabSz="995363" eaLnBrk="0" hangingPunct="0"/>
              <a:fld id="{B3977741-EA1A-43D3-9A66-5B28403B1EC0}" type="datetime'''1''''1''''''7.''''''''''''0''''''''''''''74'''">
                <a:rPr kumimoji="1" lang="sl-SI" sz="800">
                  <a:latin typeface="Calibri" pitchFamily="34" charset="0"/>
                  <a:sym typeface="Arial" charset="0"/>
                </a:rPr>
                <a:pPr defTabSz="995363" eaLnBrk="0" hangingPunct="0"/>
                <a:t>117.074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203" name="Rectangle 15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>
              <a:off x="698" y="3147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ctr"/>
            <a:lstStyle/>
            <a:p>
              <a:pPr defTabSz="995363" eaLnBrk="0" hangingPunct="0"/>
              <a:fld id="{7CF9ABF5-0209-4C5C-9EBB-F080D5922A75}" type="datetime'''''''9''''''''''8''''%'">
                <a:rPr kumimoji="1" lang="sl-SI" sz="800">
                  <a:solidFill>
                    <a:schemeClr val="bg1"/>
                  </a:solidFill>
                  <a:latin typeface="Calibri" pitchFamily="34" charset="0"/>
                  <a:sym typeface="Arial" charset="0"/>
                </a:rPr>
                <a:pPr defTabSz="995363" eaLnBrk="0" hangingPunct="0"/>
                <a:t>98%</a:t>
              </a:fld>
              <a:endParaRPr kumimoji="1" lang="sl-SI" sz="800">
                <a:solidFill>
                  <a:schemeClr val="bg1"/>
                </a:solidFill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204" name="Rectangle 15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716" y="2736"/>
              <a:ext cx="111" cy="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287" tIns="0" rIns="14287" bIns="0" anchor="ctr"/>
            <a:lstStyle/>
            <a:p>
              <a:pPr defTabSz="995363" eaLnBrk="0" hangingPunct="0"/>
              <a:fld id="{890D5D0E-48C4-4114-AAE8-5F6BAE8D4BE3}" type="datetime'''2''''''''''%'''''''">
                <a:rPr kumimoji="1" lang="sl-SI" sz="800">
                  <a:latin typeface="Calibri" pitchFamily="34" charset="0"/>
                  <a:sym typeface="Arial" charset="0"/>
                </a:rPr>
                <a:pPr defTabSz="995363" eaLnBrk="0" hangingPunct="0"/>
                <a:t>2%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205" name="Rectangle 136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685" y="3655"/>
              <a:ext cx="1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5363" eaLnBrk="0" hangingPunct="0"/>
              <a:fld id="{C9030E07-2B59-4A4B-B11E-3BA809EBB99E}" type="datetime'''''''''''''''''''''''''''''''1''''0-1''''''''''''''''''5'''''">
                <a:rPr kumimoji="1" lang="sl-SI" sz="800">
                  <a:latin typeface="Calibri" pitchFamily="34" charset="0"/>
                  <a:sym typeface="Arial" charset="0"/>
                </a:rPr>
                <a:pPr defTabSz="995363" eaLnBrk="0" hangingPunct="0"/>
                <a:t>10-15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206" name="Rectangle 14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2401" y="3374"/>
              <a:ext cx="4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 defTabSz="995363" eaLnBrk="0" hangingPunct="0"/>
              <a:fld id="{CC1D172A-B31A-47D1-AF00-2D64130FB6AF}" type="datetime'''Že ''''upo''r''''''a''b''''l''j''''''''''''''''''a''li '''">
                <a:rPr kumimoji="1" lang="sl-SI" sz="800">
                  <a:latin typeface="Calibri" pitchFamily="34" charset="0"/>
                  <a:sym typeface="Arial" charset="0"/>
                </a:rPr>
                <a:pPr algn="l" defTabSz="995363" eaLnBrk="0" hangingPunct="0"/>
                <a:t>Že uporabljali 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207" name="Rectangle 143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401" y="3093"/>
              <a:ext cx="1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 defTabSz="995363" eaLnBrk="0" hangingPunct="0"/>
              <a:fld id="{12672156-907C-400F-BBB1-1D204C18B3DA}" type="datetime'''Ni''''k''''''''''''''''''''o''''''l''i'''''''''''''''''''">
                <a:rPr kumimoji="1" lang="sl-SI" sz="800" b="1">
                  <a:latin typeface="Calibri" pitchFamily="34" charset="0"/>
                  <a:sym typeface="Arial" charset="0"/>
                </a:rPr>
                <a:pPr algn="l" defTabSz="995363" eaLnBrk="0" hangingPunct="0"/>
                <a:t>Nikoli</a:t>
              </a:fld>
              <a:endParaRPr kumimoji="1" lang="sl-SI" sz="800" b="1">
                <a:latin typeface="Calibri" pitchFamily="34" charset="0"/>
                <a:sym typeface="Arial" charset="0"/>
              </a:endParaRPr>
            </a:p>
          </p:txBody>
        </p:sp>
        <p:sp>
          <p:nvSpPr>
            <p:cNvPr id="6208" name="Rectangle 14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179" y="3655"/>
              <a:ext cx="1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5363" eaLnBrk="0" hangingPunct="0"/>
              <a:fld id="{899BEF9D-3EA2-4AA4-81AE-FBA1C439EE20}" type="datetime'''''''6''5''''''''''''-''''''''''''''''''''''''''74'''''''''">
                <a:rPr kumimoji="1" lang="sl-SI" sz="800">
                  <a:latin typeface="Calibri" pitchFamily="34" charset="0"/>
                  <a:sym typeface="Arial" charset="0"/>
                </a:rPr>
                <a:pPr defTabSz="995363" eaLnBrk="0" hangingPunct="0"/>
                <a:t>65-74</a:t>
              </a:fld>
              <a:endParaRPr kumimoji="1" lang="sl-SI" sz="800">
                <a:latin typeface="Calibri" pitchFamily="34" charset="0"/>
                <a:sym typeface="Arial" charset="0"/>
              </a:endParaRPr>
            </a:p>
          </p:txBody>
        </p:sp>
        <p:cxnSp>
          <p:nvCxnSpPr>
            <p:cNvPr id="6209" name="Straight Connector 197"/>
            <p:cNvCxnSpPr>
              <a:cxnSpLocks noChangeShapeType="1"/>
            </p:cNvCxnSpPr>
            <p:nvPr>
              <p:custDataLst>
                <p:tags r:id="rId61"/>
              </p:custDataLst>
            </p:nvPr>
          </p:nvCxnSpPr>
          <p:spPr bwMode="auto">
            <a:xfrm>
              <a:off x="2050" y="3256"/>
              <a:ext cx="132" cy="234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10" name="Straight Connector 198"/>
            <p:cNvCxnSpPr>
              <a:cxnSpLocks noChangeShapeType="1"/>
            </p:cNvCxnSpPr>
            <p:nvPr>
              <p:custDataLst>
                <p:tags r:id="rId62"/>
              </p:custDataLst>
            </p:nvPr>
          </p:nvCxnSpPr>
          <p:spPr bwMode="auto">
            <a:xfrm>
              <a:off x="2050" y="2764"/>
              <a:ext cx="132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11" name="Straight Connector 193"/>
            <p:cNvCxnSpPr>
              <a:cxnSpLocks noChangeShapeType="1"/>
            </p:cNvCxnSpPr>
            <p:nvPr>
              <p:custDataLst>
                <p:tags r:id="rId63"/>
              </p:custDataLst>
            </p:nvPr>
          </p:nvCxnSpPr>
          <p:spPr bwMode="auto">
            <a:xfrm>
              <a:off x="1156" y="2764"/>
              <a:ext cx="1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12" name="Straight Connector 194"/>
            <p:cNvCxnSpPr>
              <a:cxnSpLocks noChangeShapeType="1"/>
            </p:cNvCxnSpPr>
            <p:nvPr>
              <p:custDataLst>
                <p:tags r:id="rId64"/>
              </p:custDataLst>
            </p:nvPr>
          </p:nvCxnSpPr>
          <p:spPr bwMode="auto">
            <a:xfrm>
              <a:off x="1282" y="2764"/>
              <a:ext cx="6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13" name="Straight Connector 192"/>
            <p:cNvCxnSpPr>
              <a:cxnSpLocks noChangeShapeType="1"/>
            </p:cNvCxnSpPr>
            <p:nvPr>
              <p:custDataLst>
                <p:tags r:id="rId65"/>
              </p:custDataLst>
            </p:nvPr>
          </p:nvCxnSpPr>
          <p:spPr bwMode="auto">
            <a:xfrm>
              <a:off x="856" y="2764"/>
              <a:ext cx="1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14" name="Straight Connector 201"/>
            <p:cNvCxnSpPr>
              <a:cxnSpLocks noChangeShapeType="1"/>
            </p:cNvCxnSpPr>
            <p:nvPr>
              <p:custDataLst>
                <p:tags r:id="rId66"/>
              </p:custDataLst>
            </p:nvPr>
          </p:nvCxnSpPr>
          <p:spPr bwMode="auto">
            <a:xfrm>
              <a:off x="982" y="2764"/>
              <a:ext cx="6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15" name="Straight Connector 195"/>
            <p:cNvCxnSpPr>
              <a:cxnSpLocks noChangeShapeType="1"/>
            </p:cNvCxnSpPr>
            <p:nvPr>
              <p:custDataLst>
                <p:tags r:id="rId67"/>
              </p:custDataLst>
            </p:nvPr>
          </p:nvCxnSpPr>
          <p:spPr bwMode="auto">
            <a:xfrm>
              <a:off x="1156" y="2782"/>
              <a:ext cx="1" cy="1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16" name="Straight Connector 196"/>
            <p:cNvCxnSpPr>
              <a:cxnSpLocks noChangeShapeType="1"/>
            </p:cNvCxnSpPr>
            <p:nvPr>
              <p:custDataLst>
                <p:tags r:id="rId68"/>
              </p:custDataLst>
            </p:nvPr>
          </p:nvCxnSpPr>
          <p:spPr bwMode="auto">
            <a:xfrm>
              <a:off x="1217" y="2822"/>
              <a:ext cx="665" cy="434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17" name="TextBox 203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31" y="2432"/>
              <a:ext cx="231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sl-SI" sz="1000">
                  <a:latin typeface="Calibri" pitchFamily="34" charset="0"/>
                </a:rPr>
                <a:t>Uporaba interneta po starosti, Slovenija, 2009</a:t>
              </a:r>
            </a:p>
          </p:txBody>
        </p:sp>
        <p:sp>
          <p:nvSpPr>
            <p:cNvPr id="6218" name="Rectangle 13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31" y="2432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 defTabSz="871538"/>
              <a:endParaRPr kumimoji="1" lang="en-US" sz="800">
                <a:solidFill>
                  <a:srgbClr val="72968F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6148" name="Rectangle 75"/>
          <p:cNvSpPr>
            <a:spLocks noGrp="1"/>
          </p:cNvSpPr>
          <p:nvPr>
            <p:ph type="body" sz="half" idx="1"/>
          </p:nvPr>
        </p:nvSpPr>
        <p:spPr>
          <a:xfrm>
            <a:off x="4346575" y="1773238"/>
            <a:ext cx="4618038" cy="4525962"/>
          </a:xfrm>
          <a:noFill/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l-SI" sz="2900" b="1" smtClean="0"/>
              <a:t>… pri e-pismenosti starejših:</a:t>
            </a:r>
          </a:p>
          <a:p>
            <a:pPr eaLnBrk="1" hangingPunct="1">
              <a:buFont typeface="Arial" charset="0"/>
              <a:buNone/>
            </a:pPr>
            <a:endParaRPr lang="sl-SI" sz="2900" b="1" smtClean="0"/>
          </a:p>
          <a:p>
            <a:pPr eaLnBrk="1" hangingPunct="1"/>
            <a:r>
              <a:rPr lang="sl-SI" sz="2800" b="1" smtClean="0"/>
              <a:t>80% </a:t>
            </a:r>
            <a:r>
              <a:rPr lang="sl-SI" sz="1400" smtClean="0"/>
              <a:t>populacije nad 65 še nikoli ni pritisnilo tipke računalnika!</a:t>
            </a:r>
          </a:p>
          <a:p>
            <a:pPr eaLnBrk="1" hangingPunct="1"/>
            <a:endParaRPr lang="sl-SI" sz="1400" smtClean="0"/>
          </a:p>
          <a:p>
            <a:pPr eaLnBrk="1" hangingPunct="1"/>
            <a:endParaRPr lang="sl-SI" sz="1400" smtClean="0"/>
          </a:p>
          <a:p>
            <a:pPr eaLnBrk="1" hangingPunct="1"/>
            <a:endParaRPr lang="sl-SI" sz="1400" smtClean="0"/>
          </a:p>
          <a:p>
            <a:pPr eaLnBrk="1" hangingPunct="1"/>
            <a:endParaRPr lang="sl-SI" sz="1400" smtClean="0"/>
          </a:p>
          <a:p>
            <a:pPr eaLnBrk="1" hangingPunct="1"/>
            <a:r>
              <a:rPr lang="sl-SI" sz="2800" b="1" smtClean="0"/>
              <a:t>90%</a:t>
            </a:r>
            <a:r>
              <a:rPr lang="sl-SI" sz="2800" smtClean="0"/>
              <a:t> </a:t>
            </a:r>
            <a:r>
              <a:rPr lang="sl-SI" sz="1400" smtClean="0"/>
              <a:t>populacije nad 65 še nikoli ni brskalo po internetu!</a:t>
            </a:r>
            <a:endParaRPr lang="en-US" sz="1400" smtClean="0"/>
          </a:p>
        </p:txBody>
      </p:sp>
      <p:pic>
        <p:nvPicPr>
          <p:cNvPr id="75" name="Picture 74" descr="logo_800.png"/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829852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850" y="1793337"/>
            <a:ext cx="8424863" cy="25922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buClr>
                <a:srgbClr val="FF6600"/>
              </a:buClr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Sodelovanje in prenos znanja med generacijami. 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buClr>
                <a:srgbClr val="FF6600"/>
              </a:buClr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Dvig zavesti in zanimanja za učenje e-veščin. 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buClr>
                <a:srgbClr val="FF6600"/>
              </a:buClr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Omogočanje brezplačnega prvega stika s sodobnimi tehnologijami. 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buClr>
                <a:srgbClr val="FF6600"/>
              </a:buClr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Spodbujanje prostovoljstva. 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buClr>
                <a:srgbClr val="FF6600"/>
              </a:buClr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Spodbujanje vseživljenjskega učenja. </a:t>
            </a:r>
          </a:p>
          <a:p>
            <a:pPr marL="1587" hangingPunct="1">
              <a:lnSpc>
                <a:spcPct val="100000"/>
              </a:lnSpc>
              <a:spcBef>
                <a:spcPts val="638"/>
              </a:spcBef>
              <a:buClr>
                <a:srgbClr val="FF66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sl-SI" sz="2400" dirty="0" smtClean="0">
              <a:solidFill>
                <a:schemeClr val="bg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95843" y="692150"/>
            <a:ext cx="1872208" cy="72062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4000" b="1" dirty="0" smtClean="0">
                <a:solidFill>
                  <a:srgbClr val="EF5611"/>
                </a:solidFill>
                <a:latin typeface="Calibri"/>
                <a:cs typeface="Calibri"/>
              </a:rPr>
              <a:t>CILJI</a:t>
            </a:r>
            <a:endParaRPr lang="sl-SI" sz="4000" b="1" dirty="0">
              <a:solidFill>
                <a:srgbClr val="EF5611"/>
              </a:solidFill>
              <a:latin typeface="Calibri"/>
              <a:cs typeface="Calibri"/>
            </a:endParaRPr>
          </a:p>
        </p:txBody>
      </p:sp>
      <p:pic>
        <p:nvPicPr>
          <p:cNvPr id="7" name="Picture 6" descr="logo_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829852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5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825" y="1962304"/>
            <a:ext cx="7155093" cy="244827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344487" indent="-342900" hangingPunct="1">
              <a:lnSpc>
                <a:spcPct val="100000"/>
              </a:lnSpc>
              <a:spcBef>
                <a:spcPts val="638"/>
              </a:spcBef>
              <a:buClr>
                <a:srgbClr val="FF6600"/>
              </a:buClr>
              <a:buSzPct val="45000"/>
              <a:buFont typeface="Wingdings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Uveljavljena in spoštovana blagovna znamka. </a:t>
            </a:r>
          </a:p>
          <a:p>
            <a:pPr marL="344487" indent="-342900" hangingPunct="1">
              <a:lnSpc>
                <a:spcPct val="100000"/>
              </a:lnSpc>
              <a:spcBef>
                <a:spcPts val="638"/>
              </a:spcBef>
              <a:buClr>
                <a:srgbClr val="FF6600"/>
              </a:buClr>
              <a:buSzPct val="45000"/>
              <a:buFont typeface="Wingdings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Velika prepoznavnost na območju Slovenije in širše.  </a:t>
            </a:r>
          </a:p>
          <a:p>
            <a:pPr marL="344487" indent="-342900" hangingPunct="1">
              <a:lnSpc>
                <a:spcPct val="100000"/>
              </a:lnSpc>
              <a:spcBef>
                <a:spcPts val="638"/>
              </a:spcBef>
              <a:buClr>
                <a:srgbClr val="FF6600"/>
              </a:buClr>
              <a:buSzPct val="45000"/>
              <a:buFont typeface="Wingdings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Večja vključenost starejših v družbo. </a:t>
            </a:r>
          </a:p>
          <a:p>
            <a:pPr marL="344487" indent="-342900" hangingPunct="1">
              <a:lnSpc>
                <a:spcPct val="100000"/>
              </a:lnSpc>
              <a:spcBef>
                <a:spcPts val="638"/>
              </a:spcBef>
              <a:buClr>
                <a:srgbClr val="FF6600"/>
              </a:buClr>
              <a:buSzPct val="45000"/>
              <a:buFont typeface="Wingdings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Boljša zaposljivost mladih. 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buClr>
                <a:srgbClr val="FF66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300" dirty="0" smtClean="0">
                <a:latin typeface="Century Schoolbook" pitchFamily="18" charset="0"/>
              </a:rPr>
              <a:t>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95843" y="692150"/>
            <a:ext cx="1872208" cy="72062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4000" b="1" dirty="0" smtClean="0">
                <a:solidFill>
                  <a:srgbClr val="EF5611"/>
                </a:solidFill>
                <a:latin typeface="Calibri"/>
                <a:cs typeface="Calibri"/>
              </a:rPr>
              <a:t>VPLIV</a:t>
            </a:r>
            <a:endParaRPr lang="sl-SI" sz="4000" b="1" dirty="0">
              <a:solidFill>
                <a:srgbClr val="EF5611"/>
              </a:solidFill>
              <a:latin typeface="Calibri"/>
              <a:cs typeface="Calibri"/>
            </a:endParaRPr>
          </a:p>
        </p:txBody>
      </p:sp>
      <p:pic>
        <p:nvPicPr>
          <p:cNvPr id="7" name="Picture 6" descr="logo_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829852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78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>
          <a:xfrm>
            <a:off x="745331" y="305978"/>
            <a:ext cx="8229600" cy="1143273"/>
          </a:xfrm>
        </p:spPr>
        <p:txBody>
          <a:bodyPr/>
          <a:lstStyle/>
          <a:p>
            <a:pPr algn="l" eaLnBrk="1" hangingPunct="1"/>
            <a:r>
              <a:rPr lang="sl-SI" sz="3600" b="1" dirty="0" smtClean="0">
                <a:solidFill>
                  <a:srgbClr val="F58220"/>
                </a:solidFill>
              </a:rPr>
              <a:t>GENERACIJA Y …</a:t>
            </a:r>
          </a:p>
        </p:txBody>
      </p:sp>
      <p:pic>
        <p:nvPicPr>
          <p:cNvPr id="7171" name="Picture 6" descr="Genaracija 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96" y="0"/>
            <a:ext cx="5148262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Ograda vsebine 2"/>
          <p:cNvSpPr>
            <a:spLocks noGrp="1"/>
          </p:cNvSpPr>
          <p:nvPr>
            <p:ph idx="1"/>
          </p:nvPr>
        </p:nvSpPr>
        <p:spPr>
          <a:xfrm>
            <a:off x="1187450" y="2709863"/>
            <a:ext cx="7345363" cy="3311525"/>
          </a:xfrm>
        </p:spPr>
        <p:txBody>
          <a:bodyPr/>
          <a:lstStyle/>
          <a:p>
            <a:pPr eaLnBrk="1" hangingPunct="1">
              <a:buClr>
                <a:srgbClr val="FF6600"/>
              </a:buClr>
              <a:buFont typeface="Arial" charset="0"/>
              <a:buNone/>
            </a:pPr>
            <a:r>
              <a:rPr lang="sl-SI" sz="4000" smtClean="0"/>
              <a:t>… se je rodila </a:t>
            </a:r>
            <a:r>
              <a:rPr lang="sl-SI" sz="4000" smtClean="0">
                <a:solidFill>
                  <a:schemeClr val="bg1"/>
                </a:solidFill>
              </a:rPr>
              <a:t>v digitalni svet.</a:t>
            </a:r>
          </a:p>
          <a:p>
            <a:pPr eaLnBrk="1" hangingPunct="1">
              <a:buFont typeface="Arial" charset="0"/>
              <a:buNone/>
            </a:pPr>
            <a:endParaRPr lang="sl-SI" sz="4000" smtClean="0">
              <a:solidFill>
                <a:schemeClr val="bg1"/>
              </a:solidFill>
            </a:endParaRPr>
          </a:p>
        </p:txBody>
      </p:sp>
      <p:pic>
        <p:nvPicPr>
          <p:cNvPr id="6" name="Picture 5" descr="logo_8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829852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>
          <a:xfrm>
            <a:off x="1814467" y="241300"/>
            <a:ext cx="8229600" cy="1143000"/>
          </a:xfrm>
        </p:spPr>
        <p:txBody>
          <a:bodyPr/>
          <a:lstStyle/>
          <a:p>
            <a:pPr algn="l" eaLnBrk="1" hangingPunct="1"/>
            <a:r>
              <a:rPr lang="sl-SI" sz="3600" b="1" dirty="0" smtClean="0">
                <a:solidFill>
                  <a:srgbClr val="F58220"/>
                </a:solidFill>
              </a:rPr>
              <a:t>IZHODIŠČA</a:t>
            </a:r>
          </a:p>
        </p:txBody>
      </p:sp>
      <p:sp>
        <p:nvSpPr>
          <p:cNvPr id="8195" name="Ograda vsebine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7529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sl-SI" sz="2400" b="1" smtClean="0"/>
          </a:p>
          <a:p>
            <a:pPr eaLnBrk="1" hangingPunct="1">
              <a:buFont typeface="Arial" charset="0"/>
              <a:buNone/>
            </a:pPr>
            <a:endParaRPr lang="sl-SI" sz="2400" b="1" smtClean="0"/>
          </a:p>
          <a:p>
            <a:pPr eaLnBrk="1" hangingPunct="1">
              <a:buFont typeface="Arial" charset="0"/>
              <a:buNone/>
            </a:pPr>
            <a:r>
              <a:rPr lang="sl-SI" sz="2800" b="1" smtClean="0"/>
              <a:t>Leto </a:t>
            </a:r>
            <a:r>
              <a:rPr lang="sl-SI" sz="2800" b="1" smtClean="0">
                <a:solidFill>
                  <a:srgbClr val="F58220"/>
                </a:solidFill>
              </a:rPr>
              <a:t>2011</a:t>
            </a:r>
            <a:r>
              <a:rPr lang="sl-SI" sz="2800" b="1" smtClean="0"/>
              <a:t> </a:t>
            </a:r>
            <a:r>
              <a:rPr lang="sl-SI" sz="2400" b="1" smtClean="0"/>
              <a:t>		</a:t>
            </a:r>
            <a:r>
              <a:rPr lang="sl-SI" sz="2800" b="1" smtClean="0"/>
              <a:t>Evropsko </a:t>
            </a:r>
            <a:r>
              <a:rPr lang="sl-SI" sz="2800" b="1" smtClean="0">
                <a:solidFill>
                  <a:srgbClr val="F58220"/>
                </a:solidFill>
              </a:rPr>
              <a:t>leto prostovoljstva</a:t>
            </a:r>
          </a:p>
          <a:p>
            <a:pPr eaLnBrk="1" hangingPunct="1">
              <a:buFont typeface="Arial" charset="0"/>
              <a:buNone/>
            </a:pPr>
            <a:endParaRPr lang="sl-SI" sz="2400" b="1" smtClean="0"/>
          </a:p>
          <a:p>
            <a:pPr eaLnBrk="1" hangingPunct="1">
              <a:buFont typeface="Arial" charset="0"/>
              <a:buNone/>
            </a:pPr>
            <a:endParaRPr lang="sl-SI" sz="2400" b="1" smtClean="0"/>
          </a:p>
          <a:p>
            <a:pPr eaLnBrk="1" hangingPunct="1">
              <a:buFont typeface="Arial" charset="0"/>
              <a:buNone/>
            </a:pPr>
            <a:r>
              <a:rPr lang="sl-SI" sz="2800" b="1" smtClean="0"/>
              <a:t>Leto </a:t>
            </a:r>
            <a:r>
              <a:rPr lang="sl-SI" sz="2800" b="1" smtClean="0">
                <a:solidFill>
                  <a:srgbClr val="F58220"/>
                </a:solidFill>
              </a:rPr>
              <a:t>2012</a:t>
            </a:r>
            <a:r>
              <a:rPr lang="sl-SI" sz="2800" b="1" smtClean="0"/>
              <a:t>  </a:t>
            </a:r>
            <a:r>
              <a:rPr lang="sl-SI" sz="2400" b="1" smtClean="0"/>
              <a:t>	              </a:t>
            </a:r>
            <a:r>
              <a:rPr lang="sl-SI" sz="2800" b="1" smtClean="0"/>
              <a:t>Evropsko </a:t>
            </a:r>
            <a:r>
              <a:rPr lang="sl-SI" sz="2800" b="1" smtClean="0">
                <a:solidFill>
                  <a:srgbClr val="F58220"/>
                </a:solidFill>
              </a:rPr>
              <a:t>leto aktivnega staranja in 			 medgeneracijske solidarnosti</a:t>
            </a:r>
          </a:p>
        </p:txBody>
      </p:sp>
      <p:sp>
        <p:nvSpPr>
          <p:cNvPr id="7" name="Desna puščica 6"/>
          <p:cNvSpPr/>
          <p:nvPr/>
        </p:nvSpPr>
        <p:spPr>
          <a:xfrm>
            <a:off x="2339975" y="2205038"/>
            <a:ext cx="647700" cy="484187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esna puščica 7"/>
          <p:cNvSpPr/>
          <p:nvPr/>
        </p:nvSpPr>
        <p:spPr>
          <a:xfrm>
            <a:off x="2268538" y="3573463"/>
            <a:ext cx="719137" cy="484187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 descr="logo_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829852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51520" y="0"/>
          <a:ext cx="864096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60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24300" y="3959225"/>
          <a:ext cx="4176714" cy="201612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81461"/>
                <a:gridCol w="1414425"/>
                <a:gridCol w="1580828"/>
              </a:tblGrid>
              <a:tr h="57603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dan</a:t>
                      </a:r>
                      <a:endParaRPr lang="sl-SI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</a:rPr>
                        <a:t>9.00 - 11.00</a:t>
                      </a:r>
                      <a:endParaRPr lang="sl-SI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</a:rPr>
                        <a:t>16.00 - 18.00</a:t>
                      </a:r>
                      <a:endParaRPr lang="sl-SI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288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</a:rPr>
                        <a:t>Ponedeljek</a:t>
                      </a:r>
                      <a:endParaRPr lang="sl-SI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M1</a:t>
                      </a:r>
                      <a:endParaRPr lang="sl-SI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M1</a:t>
                      </a:r>
                      <a:endParaRPr lang="sl-SI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288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</a:rPr>
                        <a:t>Torek</a:t>
                      </a:r>
                      <a:endParaRPr lang="sl-SI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M2</a:t>
                      </a:r>
                      <a:endParaRPr lang="sl-SI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M2</a:t>
                      </a:r>
                      <a:endParaRPr lang="sl-SI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288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</a:rPr>
                        <a:t>Sreda</a:t>
                      </a:r>
                      <a:endParaRPr lang="sl-SI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M3</a:t>
                      </a:r>
                      <a:endParaRPr lang="sl-SI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M3</a:t>
                      </a:r>
                      <a:endParaRPr lang="sl-SI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288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</a:rPr>
                        <a:t>Četrtek</a:t>
                      </a:r>
                      <a:endParaRPr lang="sl-SI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M1</a:t>
                      </a:r>
                      <a:endParaRPr lang="sl-SI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M2</a:t>
                      </a:r>
                      <a:endParaRPr lang="sl-SI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288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</a:rPr>
                        <a:t>Petek</a:t>
                      </a:r>
                      <a:endParaRPr lang="sl-SI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M2</a:t>
                      </a:r>
                      <a:endParaRPr lang="sl-SI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M3</a:t>
                      </a:r>
                      <a:endParaRPr lang="sl-SI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</a:tbl>
          </a:graphicData>
        </a:graphic>
      </p:graphicFrame>
      <p:sp>
        <p:nvSpPr>
          <p:cNvPr id="2153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sz="3600" b="1" dirty="0" smtClean="0">
                <a:solidFill>
                  <a:srgbClr val="F58220"/>
                </a:solidFill>
              </a:rPr>
              <a:t>     POTEK DELAVNIC IN INFORMACIJE</a:t>
            </a:r>
            <a:endParaRPr lang="sl-SI" sz="4000" dirty="0" smtClean="0">
              <a:solidFill>
                <a:srgbClr val="F58220"/>
              </a:solidFill>
            </a:endParaRPr>
          </a:p>
        </p:txBody>
      </p:sp>
      <p:sp>
        <p:nvSpPr>
          <p:cNvPr id="21537" name="Content Placeholder 5"/>
          <p:cNvSpPr>
            <a:spLocks noGrp="1"/>
          </p:cNvSpPr>
          <p:nvPr>
            <p:ph idx="1"/>
          </p:nvPr>
        </p:nvSpPr>
        <p:spPr>
          <a:xfrm>
            <a:off x="468313" y="1412875"/>
            <a:ext cx="8218487" cy="2549525"/>
          </a:xfrm>
        </p:spPr>
        <p:txBody>
          <a:bodyPr/>
          <a:lstStyle/>
          <a:p>
            <a:r>
              <a:rPr lang="sl-SI" sz="3000" smtClean="0"/>
              <a:t>Na lokalnem nivoju bomo imeli tri različne točke:</a:t>
            </a:r>
          </a:p>
          <a:p>
            <a:pPr lvl="1"/>
            <a:r>
              <a:rPr lang="sl-SI" smtClean="0"/>
              <a:t>Info točke (splošne informacije o projektu)</a:t>
            </a:r>
          </a:p>
          <a:p>
            <a:pPr lvl="1"/>
            <a:r>
              <a:rPr lang="sl-SI" smtClean="0"/>
              <a:t>Vpisna mesta (informacije z možnostjo vpisa)</a:t>
            </a:r>
          </a:p>
          <a:p>
            <a:pPr lvl="1"/>
            <a:r>
              <a:rPr lang="sl-SI" smtClean="0"/>
              <a:t>Simbioz@ učilnice (učilnice, kjer se bodo izvajale delavnice)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313" y="4737100"/>
            <a:ext cx="30067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2400" dirty="0">
                <a:latin typeface="+mn-lt"/>
              </a:rPr>
              <a:t>Potek delavnic v tednu</a:t>
            </a:r>
          </a:p>
        </p:txBody>
      </p:sp>
      <p:pic>
        <p:nvPicPr>
          <p:cNvPr id="8" name="Picture 7" descr="logo_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829852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sz="4400" dirty="0" smtClean="0"/>
              <a:t>Kaj je bilo letos novega?</a:t>
            </a:r>
            <a:endParaRPr lang="sl-SI" sz="4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16" y="1700808"/>
            <a:ext cx="8728579" cy="38884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829852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476374" y="143298"/>
            <a:ext cx="7200082" cy="687387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>
            <a:no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sl-SI" sz="4000" b="1" smtClean="0">
                <a:solidFill>
                  <a:srgbClr val="F58220"/>
                </a:solidFill>
                <a:latin typeface="+mn-lt"/>
              </a:rPr>
              <a:t> SIMBIOZA NADALJEVANJE…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95288" y="908050"/>
            <a:ext cx="8291512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None/>
            </a:pPr>
            <a:endParaRPr lang="sl-SI" sz="1300">
              <a:solidFill>
                <a:srgbClr val="000000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None/>
            </a:pPr>
            <a:endParaRPr lang="sl-SI" sz="1300">
              <a:solidFill>
                <a:srgbClr val="000000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None/>
            </a:pPr>
            <a:endParaRPr lang="sl-SI" sz="1300">
              <a:solidFill>
                <a:srgbClr val="000000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None/>
            </a:pPr>
            <a:endParaRPr lang="sl-SI" sz="130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539552" y="1556792"/>
            <a:ext cx="2374776" cy="2232472"/>
          </a:xfrm>
          <a:prstGeom prst="ellipse">
            <a:avLst/>
          </a:prstGeom>
          <a:solidFill>
            <a:srgbClr val="FF6600">
              <a:alpha val="5882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sz="2400" b="1"/>
              <a:t>Simbioza </a:t>
            </a:r>
          </a:p>
          <a:p>
            <a:pPr algn="ctr"/>
            <a:r>
              <a:rPr lang="sl-SI" sz="2400" b="1"/>
              <a:t>ŠOLA</a:t>
            </a:r>
            <a:endParaRPr lang="sl-SI"/>
          </a:p>
        </p:txBody>
      </p:sp>
      <p:sp>
        <p:nvSpPr>
          <p:cNvPr id="11272" name="Oval 12"/>
          <p:cNvSpPr>
            <a:spLocks noChangeArrowheads="1"/>
          </p:cNvSpPr>
          <p:nvPr/>
        </p:nvSpPr>
        <p:spPr bwMode="auto">
          <a:xfrm>
            <a:off x="3491881" y="4365104"/>
            <a:ext cx="2448272" cy="2303909"/>
          </a:xfrm>
          <a:prstGeom prst="ellipse">
            <a:avLst/>
          </a:prstGeom>
          <a:solidFill>
            <a:srgbClr val="FF6600">
              <a:alpha val="5882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sz="2400" b="1"/>
              <a:t>Simbioza </a:t>
            </a:r>
          </a:p>
          <a:p>
            <a:pPr algn="ctr"/>
            <a:r>
              <a:rPr lang="sl-SI" sz="2400" b="1"/>
              <a:t>MOJSTRI</a:t>
            </a:r>
          </a:p>
        </p:txBody>
      </p:sp>
      <p:sp>
        <p:nvSpPr>
          <p:cNvPr id="11273" name="Oval 13"/>
          <p:cNvSpPr>
            <a:spLocks noChangeArrowheads="1"/>
          </p:cNvSpPr>
          <p:nvPr/>
        </p:nvSpPr>
        <p:spPr bwMode="auto">
          <a:xfrm>
            <a:off x="6156176" y="3861048"/>
            <a:ext cx="2376264" cy="2303909"/>
          </a:xfrm>
          <a:prstGeom prst="ellipse">
            <a:avLst/>
          </a:prstGeom>
          <a:solidFill>
            <a:srgbClr val="FF6600">
              <a:alpha val="5882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sz="2000" b="1"/>
              <a:t>Simbioza</a:t>
            </a:r>
          </a:p>
          <a:p>
            <a:pPr algn="ctr"/>
            <a:r>
              <a:rPr lang="sl-SI" sz="2000" b="1"/>
              <a:t>MEDGENERACIJSKI</a:t>
            </a:r>
          </a:p>
          <a:p>
            <a:pPr algn="ctr"/>
            <a:r>
              <a:rPr lang="sl-SI" sz="2000" b="1"/>
              <a:t>CENTER</a:t>
            </a:r>
          </a:p>
        </p:txBody>
      </p:sp>
      <p:sp>
        <p:nvSpPr>
          <p:cNvPr id="11274" name="Oval 14"/>
          <p:cNvSpPr>
            <a:spLocks noChangeArrowheads="1"/>
          </p:cNvSpPr>
          <p:nvPr/>
        </p:nvSpPr>
        <p:spPr bwMode="auto">
          <a:xfrm>
            <a:off x="6444208" y="1484784"/>
            <a:ext cx="2304256" cy="2232471"/>
          </a:xfrm>
          <a:prstGeom prst="ellipse">
            <a:avLst/>
          </a:prstGeom>
          <a:solidFill>
            <a:srgbClr val="FF6600">
              <a:alpha val="5882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sz="2400" b="1"/>
              <a:t>Simbioza</a:t>
            </a:r>
          </a:p>
          <a:p>
            <a:pPr algn="ctr"/>
            <a:r>
              <a:rPr lang="sl-SI" sz="2400" b="1"/>
              <a:t>TUJINA</a:t>
            </a:r>
          </a:p>
        </p:txBody>
      </p:sp>
      <p:sp>
        <p:nvSpPr>
          <p:cNvPr id="11275" name="Oval 15"/>
          <p:cNvSpPr>
            <a:spLocks noChangeArrowheads="1"/>
          </p:cNvSpPr>
          <p:nvPr/>
        </p:nvSpPr>
        <p:spPr bwMode="auto">
          <a:xfrm>
            <a:off x="2987824" y="908720"/>
            <a:ext cx="3384376" cy="32401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sz="3600" b="1"/>
              <a:t>SIMBIOZA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971600" y="3933056"/>
            <a:ext cx="2302768" cy="2232472"/>
          </a:xfrm>
          <a:prstGeom prst="ellipse">
            <a:avLst/>
          </a:prstGeom>
          <a:solidFill>
            <a:srgbClr val="FF6600">
              <a:alpha val="5882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sz="2400" b="1"/>
              <a:t>Simbioza </a:t>
            </a:r>
          </a:p>
          <a:p>
            <a:pPr algn="ctr"/>
            <a:r>
              <a:rPr lang="sl-SI" sz="2400" b="1"/>
              <a:t>DELAVNICE</a:t>
            </a:r>
            <a:endParaRPr lang="sl-SI"/>
          </a:p>
        </p:txBody>
      </p:sp>
      <p:pic>
        <p:nvPicPr>
          <p:cNvPr id="2" name="Picture 1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829852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6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Od vprašanja: Žiga, kaj je WWW?, do socialne inovacije, predlagane s strani Republike Slovenije za UN </a:t>
            </a:r>
            <a:r>
              <a:rPr lang="sl-SI" dirty="0" err="1" smtClean="0"/>
              <a:t>Population</a:t>
            </a:r>
            <a:r>
              <a:rPr lang="sl-SI" dirty="0" smtClean="0"/>
              <a:t> </a:t>
            </a:r>
            <a:r>
              <a:rPr lang="sl-SI" dirty="0" err="1" smtClean="0"/>
              <a:t>Award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028700" y="3933056"/>
            <a:ext cx="7086600" cy="1752600"/>
          </a:xfrm>
        </p:spPr>
        <p:txBody>
          <a:bodyPr/>
          <a:lstStyle/>
          <a:p>
            <a:r>
              <a:rPr lang="sl-SI" dirty="0" smtClean="0"/>
              <a:t>Simbioza – medgeneracijsko sodelovanje</a:t>
            </a:r>
          </a:p>
          <a:p>
            <a:r>
              <a:rPr lang="sl-SI" dirty="0" smtClean="0"/>
              <a:t>XVI. Strokovni posvet pomočnikov ravnateljev, </a:t>
            </a:r>
            <a:r>
              <a:rPr lang="sl-SI" sz="2800" dirty="0" smtClean="0"/>
              <a:t>Portorož 5.-6. marec 2014</a:t>
            </a:r>
            <a:endParaRPr lang="sl-SI" sz="2800" dirty="0"/>
          </a:p>
        </p:txBody>
      </p:sp>
      <p:pic>
        <p:nvPicPr>
          <p:cNvPr id="6" name="Picture 5" descr="logo_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829852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20044" y="306389"/>
            <a:ext cx="5903913" cy="687387"/>
          </a:xfrm>
        </p:spPr>
        <p:txBody>
          <a:bodyPr lIns="91440" tIns="45720" rIns="91440" bIns="45720">
            <a:no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sl-SI" sz="3600" b="1" dirty="0" smtClean="0">
                <a:solidFill>
                  <a:srgbClr val="F58220"/>
                </a:solidFill>
                <a:latin typeface="+mn-lt"/>
              </a:rPr>
              <a:t> SIMBIOZA NADALJEVANJE…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26245" y="836613"/>
            <a:ext cx="8291512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None/>
            </a:pPr>
            <a:endParaRPr lang="sl-SI" sz="1300">
              <a:solidFill>
                <a:srgbClr val="000000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None/>
            </a:pPr>
            <a:endParaRPr lang="sl-SI" sz="1300">
              <a:solidFill>
                <a:srgbClr val="000000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None/>
            </a:pPr>
            <a:endParaRPr lang="sl-SI" sz="1300">
              <a:solidFill>
                <a:srgbClr val="000000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None/>
            </a:pPr>
            <a:endParaRPr lang="sl-SI" sz="130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3319" name="Oval 8"/>
          <p:cNvSpPr>
            <a:spLocks noChangeArrowheads="1"/>
          </p:cNvSpPr>
          <p:nvPr/>
        </p:nvSpPr>
        <p:spPr bwMode="auto">
          <a:xfrm>
            <a:off x="683419" y="2781300"/>
            <a:ext cx="2592387" cy="2447925"/>
          </a:xfrm>
          <a:prstGeom prst="ellipse">
            <a:avLst/>
          </a:prstGeom>
          <a:solidFill>
            <a:srgbClr val="FF6600">
              <a:alpha val="5882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sz="2400" b="1" dirty="0"/>
              <a:t>SIMBIOZA </a:t>
            </a:r>
          </a:p>
          <a:p>
            <a:pPr algn="ctr"/>
            <a:r>
              <a:rPr lang="sl-SI" sz="2400" b="1" dirty="0"/>
              <a:t>MOJSTRI</a:t>
            </a:r>
          </a:p>
        </p:txBody>
      </p:sp>
      <p:sp>
        <p:nvSpPr>
          <p:cNvPr id="13320" name="Oval 11"/>
          <p:cNvSpPr>
            <a:spLocks noChangeArrowheads="1"/>
          </p:cNvSpPr>
          <p:nvPr/>
        </p:nvSpPr>
        <p:spPr bwMode="auto">
          <a:xfrm>
            <a:off x="2" y="1181100"/>
            <a:ext cx="2303463" cy="22320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sz="2800" b="1"/>
              <a:t>SIMBIOZA</a:t>
            </a: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2268538" y="1125538"/>
            <a:ext cx="68754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b="1" dirty="0"/>
              <a:t>IZOBRAŽEVANJE SIMBIOZA MOJSTROV</a:t>
            </a:r>
          </a:p>
          <a:p>
            <a:endParaRPr lang="sl-SI" b="1" dirty="0"/>
          </a:p>
          <a:p>
            <a:pPr>
              <a:buFontTx/>
              <a:buChar char="-"/>
            </a:pPr>
            <a:r>
              <a:rPr lang="sl-SI" sz="2000" dirty="0"/>
              <a:t> mladi brezposelni in mladi, ki so predčasno zapustili šolanje</a:t>
            </a:r>
          </a:p>
          <a:p>
            <a:pPr>
              <a:buFontTx/>
              <a:buChar char="-"/>
            </a:pPr>
            <a:r>
              <a:rPr lang="sl-SI" sz="2000" dirty="0"/>
              <a:t> področje socialne veščine, delo s starimi 	ljudmi, 	računalništvo in IKT, podjetništvo + praksa</a:t>
            </a:r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3276600" y="4149725"/>
            <a:ext cx="467995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l-SI" b="1"/>
              <a:t>CELOLETNA PONUDBA DELAVNIC</a:t>
            </a:r>
          </a:p>
          <a:p>
            <a:pPr algn="ctr"/>
            <a:endParaRPr lang="sl-SI" b="1"/>
          </a:p>
          <a:p>
            <a:pPr algn="ctr"/>
            <a:r>
              <a:rPr lang="sl-SI" b="1"/>
              <a:t>UČENJE NA DOMU</a:t>
            </a:r>
          </a:p>
          <a:p>
            <a:pPr algn="ctr"/>
            <a:endParaRPr lang="sl-SI" b="1"/>
          </a:p>
          <a:p>
            <a:pPr algn="ctr"/>
            <a:r>
              <a:rPr lang="sl-SI" b="1"/>
              <a:t>NAKUP IN PRIKLOP OPREME</a:t>
            </a:r>
          </a:p>
          <a:p>
            <a:pPr algn="ctr"/>
            <a:endParaRPr lang="sl-SI" b="1"/>
          </a:p>
          <a:p>
            <a:pPr algn="ctr"/>
            <a:r>
              <a:rPr lang="sl-SI" b="1"/>
              <a:t>“SECOND-USE” RAČUNALNIKI</a:t>
            </a:r>
          </a:p>
        </p:txBody>
      </p:sp>
      <p:sp>
        <p:nvSpPr>
          <p:cNvPr id="13323" name="AutoShape 14"/>
          <p:cNvSpPr>
            <a:spLocks noChangeArrowheads="1"/>
          </p:cNvSpPr>
          <p:nvPr/>
        </p:nvSpPr>
        <p:spPr bwMode="auto">
          <a:xfrm>
            <a:off x="5292725" y="2997200"/>
            <a:ext cx="503238" cy="1008063"/>
          </a:xfrm>
          <a:prstGeom prst="downArrow">
            <a:avLst>
              <a:gd name="adj1" fmla="val 50000"/>
              <a:gd name="adj2" fmla="val 50079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9" name="Picture 8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829852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81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1529767" y="179334"/>
            <a:ext cx="5940449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sl-SI" sz="4000" b="1" dirty="0" smtClean="0">
                <a:solidFill>
                  <a:srgbClr val="FF6600"/>
                </a:solidFill>
              </a:rPr>
              <a:t>SIMBIOZA MOJSTRI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1268760"/>
            <a:ext cx="7566476" cy="4067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l-SI" sz="2300" b="1" dirty="0">
                <a:solidFill>
                  <a:schemeClr val="tx1"/>
                </a:solidFill>
                <a:latin typeface="Calibri"/>
                <a:cs typeface="Calibri"/>
              </a:rPr>
              <a:t>M</a:t>
            </a:r>
            <a:r>
              <a:rPr lang="sl-SI" sz="2300" b="1" dirty="0" smtClean="0">
                <a:solidFill>
                  <a:schemeClr val="tx1"/>
                </a:solidFill>
                <a:latin typeface="Calibri"/>
                <a:cs typeface="Calibri"/>
              </a:rPr>
              <a:t>odel </a:t>
            </a:r>
            <a:r>
              <a:rPr lang="sl-SI" sz="2300" b="1" dirty="0">
                <a:solidFill>
                  <a:schemeClr val="tx1"/>
                </a:solidFill>
                <a:latin typeface="Calibri"/>
                <a:cs typeface="Calibri"/>
              </a:rPr>
              <a:t>socialnega </a:t>
            </a:r>
            <a:r>
              <a:rPr lang="sl-SI" sz="2300" b="1" dirty="0" smtClean="0">
                <a:solidFill>
                  <a:schemeClr val="tx1"/>
                </a:solidFill>
                <a:latin typeface="Calibri"/>
                <a:cs typeface="Calibri"/>
              </a:rPr>
              <a:t>podjetništva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sl-SI" sz="2300" b="1" dirty="0">
              <a:solidFill>
                <a:schemeClr val="tx1"/>
              </a:solidFill>
              <a:latin typeface="Calibri"/>
              <a:ea typeface="Microsoft YaHei" pitchFamily="34" charset="-122"/>
              <a:cs typeface="Calibri"/>
            </a:endParaRPr>
          </a:p>
          <a:p>
            <a:pPr marL="34290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P</a:t>
            </a: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riložnost </a:t>
            </a: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za </a:t>
            </a:r>
            <a:r>
              <a:rPr lang="sl-SI" sz="2300" b="1" dirty="0">
                <a:solidFill>
                  <a:schemeClr val="tx1"/>
                </a:solidFill>
                <a:latin typeface="Calibri"/>
                <a:cs typeface="Calibri"/>
              </a:rPr>
              <a:t>deprivilegirane mlade </a:t>
            </a: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(iskalce prve zaposlitve in tiste, ki niso zaključili študija</a:t>
            </a: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). </a:t>
            </a:r>
          </a:p>
          <a:p>
            <a:pPr marL="34290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b="1" dirty="0" smtClean="0">
                <a:solidFill>
                  <a:schemeClr val="tx1"/>
                </a:solidFill>
                <a:latin typeface="Calibri"/>
                <a:cs typeface="Calibri"/>
              </a:rPr>
              <a:t>280</a:t>
            </a:r>
            <a:r>
              <a:rPr lang="sl-SI" sz="2300" b="1" dirty="0">
                <a:solidFill>
                  <a:schemeClr val="tx1"/>
                </a:solidFill>
                <a:latin typeface="Calibri"/>
                <a:cs typeface="Calibri"/>
              </a:rPr>
              <a:t>-urno usposabljanje </a:t>
            </a: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za Simbioz@ mojstre (osnove podjetništva, socialne veščine, delo s starejšimi, računalništvo, praktično usposabljanje</a:t>
            </a: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). </a:t>
            </a:r>
          </a:p>
          <a:p>
            <a:pPr marL="34290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Mojstri </a:t>
            </a: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bodo izvajali </a:t>
            </a:r>
            <a:r>
              <a:rPr lang="sl-SI" sz="2300" b="1" dirty="0">
                <a:solidFill>
                  <a:schemeClr val="tx1"/>
                </a:solidFill>
                <a:latin typeface="Calibri"/>
                <a:cs typeface="Calibri"/>
              </a:rPr>
              <a:t>tečaje za starejše</a:t>
            </a: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, ki bodo potekali čez </a:t>
            </a:r>
            <a:r>
              <a:rPr lang="sl-SI" sz="2300" b="1" dirty="0">
                <a:solidFill>
                  <a:schemeClr val="tx1"/>
                </a:solidFill>
                <a:latin typeface="Calibri"/>
                <a:cs typeface="Calibri"/>
              </a:rPr>
              <a:t>celo leto</a:t>
            </a: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, pomoč preko telefona, elektronske pošte in na </a:t>
            </a: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domu. </a:t>
            </a:r>
          </a:p>
          <a:p>
            <a:pPr marL="34290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N</a:t>
            </a: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udenje </a:t>
            </a:r>
            <a:r>
              <a:rPr lang="sl-SI" sz="2300" b="1" dirty="0">
                <a:solidFill>
                  <a:schemeClr val="tx1"/>
                </a:solidFill>
                <a:latin typeface="Calibri"/>
                <a:cs typeface="Calibri"/>
              </a:rPr>
              <a:t>pomoči pri izbiri </a:t>
            </a: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ustrezne računalniške </a:t>
            </a: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opreme. </a:t>
            </a:r>
            <a:endParaRPr lang="sl-SI" sz="23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en-US" sz="23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logo_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829852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78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1469" y="641667"/>
            <a:ext cx="5903913" cy="687387"/>
          </a:xfrm>
        </p:spPr>
        <p:txBody>
          <a:bodyPr lIns="91440" tIns="45720" rIns="91440" bIns="45720"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sl-SI" sz="3600" b="1" dirty="0" smtClean="0">
                <a:solidFill>
                  <a:srgbClr val="F58220"/>
                </a:solidFill>
                <a:latin typeface="+mn-lt"/>
              </a:rPr>
              <a:t> SIMBIOZA NADALJEVANJE…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4944" y="908050"/>
            <a:ext cx="8291512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None/>
            </a:pPr>
            <a:endParaRPr lang="sl-SI" sz="130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None/>
            </a:pPr>
            <a:endParaRPr lang="sl-SI" sz="130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None/>
            </a:pPr>
            <a:endParaRPr lang="sl-SI" sz="13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343" name="Oval 11"/>
          <p:cNvSpPr>
            <a:spLocks noChangeArrowheads="1"/>
          </p:cNvSpPr>
          <p:nvPr/>
        </p:nvSpPr>
        <p:spPr bwMode="auto">
          <a:xfrm>
            <a:off x="197643" y="1658144"/>
            <a:ext cx="2303463" cy="22320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sz="2800" b="1"/>
              <a:t>SIMBIOZA</a:t>
            </a:r>
          </a:p>
        </p:txBody>
      </p:sp>
      <p:sp>
        <p:nvSpPr>
          <p:cNvPr id="14344" name="Oval 10"/>
          <p:cNvSpPr>
            <a:spLocks noChangeArrowheads="1"/>
          </p:cNvSpPr>
          <p:nvPr/>
        </p:nvSpPr>
        <p:spPr bwMode="auto">
          <a:xfrm>
            <a:off x="647699" y="3295650"/>
            <a:ext cx="2232025" cy="2087562"/>
          </a:xfrm>
          <a:prstGeom prst="ellipse">
            <a:avLst/>
          </a:prstGeom>
          <a:solidFill>
            <a:srgbClr val="FF6600">
              <a:alpha val="5882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sz="2400" b="1"/>
              <a:t>TUJINA</a:t>
            </a:r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2832895" y="4327307"/>
            <a:ext cx="60483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sz="2800" dirty="0" smtClean="0">
                <a:latin typeface="Century Schoolbook" pitchFamily="18" charset="0"/>
              </a:rPr>
              <a:t>  </a:t>
            </a:r>
            <a:r>
              <a:rPr lang="sl-SI" sz="2800" dirty="0" smtClean="0"/>
              <a:t>  </a:t>
            </a:r>
          </a:p>
          <a:p>
            <a:r>
              <a:rPr lang="sl-SI" sz="2800" dirty="0"/>
              <a:t> </a:t>
            </a:r>
            <a:r>
              <a:rPr lang="sl-SI" sz="2800" dirty="0" smtClean="0"/>
              <a:t>   prenos </a:t>
            </a:r>
            <a:r>
              <a:rPr lang="sl-SI" sz="2800" dirty="0"/>
              <a:t>modela Simbioza v tujino</a:t>
            </a:r>
          </a:p>
          <a:p>
            <a:r>
              <a:rPr lang="sl-SI" sz="2800" dirty="0"/>
              <a:t> </a:t>
            </a:r>
            <a:r>
              <a:rPr lang="sl-SI" sz="2800" dirty="0" smtClean="0"/>
              <a:t>   povežimo </a:t>
            </a:r>
            <a:r>
              <a:rPr lang="sl-SI" sz="2800" dirty="0"/>
              <a:t>svet</a:t>
            </a:r>
          </a:p>
        </p:txBody>
      </p:sp>
      <p:pic>
        <p:nvPicPr>
          <p:cNvPr id="14346" name="Picture 13" descr="zeml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44" y="1385093"/>
            <a:ext cx="2954338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 </a:t>
            </a:r>
          </a:p>
        </p:txBody>
      </p:sp>
      <p:sp>
        <p:nvSpPr>
          <p:cNvPr id="3" name="Pravokotnik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 </a:t>
            </a:r>
          </a:p>
        </p:txBody>
      </p:sp>
      <p:pic>
        <p:nvPicPr>
          <p:cNvPr id="10" name="Picture 9" descr="logo_8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829852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82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00025"/>
            <a:ext cx="5903913" cy="687387"/>
          </a:xfrm>
        </p:spPr>
        <p:txBody>
          <a:bodyPr lIns="91440" tIns="45720" rIns="91440" bIns="45720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sl-SI" sz="2600" b="1" dirty="0" smtClean="0">
                <a:solidFill>
                  <a:srgbClr val="F58220"/>
                </a:solidFill>
                <a:latin typeface="+mn-lt"/>
              </a:rPr>
              <a:t> </a:t>
            </a:r>
            <a:r>
              <a:rPr lang="sl-SI" sz="3600" b="1" dirty="0" smtClean="0">
                <a:solidFill>
                  <a:srgbClr val="F58220"/>
                </a:solidFill>
                <a:latin typeface="+mn-lt"/>
              </a:rPr>
              <a:t>SIMBIOZA</a:t>
            </a:r>
            <a:r>
              <a:rPr lang="sl-SI" sz="2600" b="1" dirty="0" smtClean="0">
                <a:solidFill>
                  <a:srgbClr val="F58220"/>
                </a:solidFill>
                <a:latin typeface="+mn-lt"/>
              </a:rPr>
              <a:t> </a:t>
            </a:r>
            <a:r>
              <a:rPr lang="sl-SI" sz="3600" b="1" dirty="0" smtClean="0">
                <a:solidFill>
                  <a:srgbClr val="F58220"/>
                </a:solidFill>
                <a:latin typeface="+mn-lt"/>
              </a:rPr>
              <a:t>NADALJEVANJE</a:t>
            </a:r>
            <a:r>
              <a:rPr lang="sl-SI" sz="2600" b="1" dirty="0" smtClean="0">
                <a:solidFill>
                  <a:srgbClr val="F58220"/>
                </a:solidFill>
                <a:latin typeface="+mn-lt"/>
              </a:rPr>
              <a:t>…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95288" y="908050"/>
            <a:ext cx="8291512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None/>
            </a:pPr>
            <a:endParaRPr lang="sl-SI" sz="1300">
              <a:solidFill>
                <a:srgbClr val="000000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None/>
            </a:pPr>
            <a:endParaRPr lang="sl-SI" sz="1300">
              <a:solidFill>
                <a:srgbClr val="000000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None/>
            </a:pPr>
            <a:endParaRPr lang="sl-SI" sz="1300">
              <a:solidFill>
                <a:srgbClr val="000000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None/>
            </a:pPr>
            <a:endParaRPr lang="sl-SI" sz="130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5367" name="Oval 9"/>
          <p:cNvSpPr>
            <a:spLocks noChangeArrowheads="1"/>
          </p:cNvSpPr>
          <p:nvPr/>
        </p:nvSpPr>
        <p:spPr bwMode="auto">
          <a:xfrm>
            <a:off x="827088" y="3213100"/>
            <a:ext cx="2736850" cy="2520950"/>
          </a:xfrm>
          <a:prstGeom prst="ellipse">
            <a:avLst/>
          </a:prstGeom>
          <a:solidFill>
            <a:srgbClr val="FF6600">
              <a:alpha val="5882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sz="2000" b="1"/>
              <a:t>MEDGENERACIJSKI</a:t>
            </a:r>
          </a:p>
          <a:p>
            <a:pPr algn="ctr"/>
            <a:r>
              <a:rPr lang="sl-SI" sz="2000" b="1"/>
              <a:t>CENTRI</a:t>
            </a:r>
          </a:p>
          <a:p>
            <a:pPr algn="ctr"/>
            <a:r>
              <a:rPr lang="sl-SI" sz="2000" b="1"/>
              <a:t>SIMBIOZA</a:t>
            </a:r>
          </a:p>
        </p:txBody>
      </p:sp>
      <p:sp>
        <p:nvSpPr>
          <p:cNvPr id="15368" name="Oval 11"/>
          <p:cNvSpPr>
            <a:spLocks noChangeArrowheads="1"/>
          </p:cNvSpPr>
          <p:nvPr/>
        </p:nvSpPr>
        <p:spPr bwMode="auto">
          <a:xfrm>
            <a:off x="179388" y="981075"/>
            <a:ext cx="2303462" cy="22320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sz="2800" b="1"/>
              <a:t>SIMBIOZA</a:t>
            </a:r>
          </a:p>
        </p:txBody>
      </p:sp>
      <p:sp>
        <p:nvSpPr>
          <p:cNvPr id="15369" name="Oval 12"/>
          <p:cNvSpPr>
            <a:spLocks noChangeArrowheads="1"/>
          </p:cNvSpPr>
          <p:nvPr/>
        </p:nvSpPr>
        <p:spPr bwMode="auto">
          <a:xfrm>
            <a:off x="3276600" y="1052513"/>
            <a:ext cx="2592388" cy="2447925"/>
          </a:xfrm>
          <a:prstGeom prst="ellipse">
            <a:avLst/>
          </a:prstGeom>
          <a:solidFill>
            <a:srgbClr val="FF6600">
              <a:alpha val="5882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sz="2000" b="1"/>
              <a:t>SIMBIOZA </a:t>
            </a:r>
          </a:p>
          <a:p>
            <a:pPr algn="ctr"/>
            <a:r>
              <a:rPr lang="sl-SI" sz="2000" b="1"/>
              <a:t>ŠOLA</a:t>
            </a:r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6036828" y="2636838"/>
            <a:ext cx="248848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l-SI" sz="2000" b="1"/>
              <a:t>Šole po Sloveniji</a:t>
            </a:r>
            <a:r>
              <a:rPr lang="sl-SI" sz="2000"/>
              <a:t>, ki </a:t>
            </a:r>
          </a:p>
          <a:p>
            <a:pPr algn="ctr"/>
            <a:r>
              <a:rPr lang="sl-SI" sz="2000"/>
              <a:t>skozi celo leto izvajajo</a:t>
            </a:r>
          </a:p>
          <a:p>
            <a:pPr algn="ctr"/>
            <a:r>
              <a:rPr lang="sl-SI" sz="2000"/>
              <a:t>Simbioza delavnice.</a:t>
            </a:r>
          </a:p>
        </p:txBody>
      </p:sp>
      <p:sp>
        <p:nvSpPr>
          <p:cNvPr id="15371" name="Text Box 14"/>
          <p:cNvSpPr txBox="1">
            <a:spLocks noChangeArrowheads="1"/>
          </p:cNvSpPr>
          <p:nvPr/>
        </p:nvSpPr>
        <p:spPr bwMode="auto">
          <a:xfrm>
            <a:off x="3563938" y="4076700"/>
            <a:ext cx="496887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sz="2000" b="1" dirty="0"/>
              <a:t>Medgeneracijski centri po občinah:</a:t>
            </a:r>
          </a:p>
          <a:p>
            <a:endParaRPr lang="sl-SI" sz="2000" b="1" dirty="0"/>
          </a:p>
          <a:p>
            <a:pPr>
              <a:buFontTx/>
              <a:buChar char="-"/>
            </a:pPr>
            <a:r>
              <a:rPr lang="sl-SI" sz="2000" dirty="0"/>
              <a:t>omogočiti starim ljudem dostop do računalnikov, interneta + učenje uporabe računalnika</a:t>
            </a:r>
          </a:p>
          <a:p>
            <a:pPr>
              <a:buFontTx/>
              <a:buNone/>
            </a:pPr>
            <a:endParaRPr lang="sl-SI" sz="2000" dirty="0"/>
          </a:p>
          <a:p>
            <a:pPr>
              <a:buFontTx/>
              <a:buChar char="-"/>
            </a:pPr>
            <a:r>
              <a:rPr lang="sl-SI" sz="2000" dirty="0"/>
              <a:t> različni medgeneracijski</a:t>
            </a:r>
          </a:p>
          <a:p>
            <a:r>
              <a:rPr lang="sl-SI" sz="2000" dirty="0"/>
              <a:t>dogodki in druženja</a:t>
            </a:r>
          </a:p>
        </p:txBody>
      </p:sp>
      <p:pic>
        <p:nvPicPr>
          <p:cNvPr id="9" name="Picture 8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829852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18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1529767" y="179334"/>
            <a:ext cx="5940449" cy="1449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sl-SI" sz="4000" b="1" dirty="0" smtClean="0">
                <a:solidFill>
                  <a:srgbClr val="FF6600"/>
                </a:solidFill>
              </a:rPr>
              <a:t>SIMBIOZA MEDGENERACIJSKI CENTER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538" y="1678261"/>
            <a:ext cx="7187678" cy="4583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l-SI" sz="2400" b="1" dirty="0" smtClean="0">
                <a:latin typeface="Calibri"/>
                <a:ea typeface="Microsoft YaHei" pitchFamily="34" charset="-122"/>
                <a:cs typeface="Calibri"/>
              </a:rPr>
              <a:t>Uradna otvoritev centra v Ljubljani 12. 9. 2013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l-SI" sz="2400" b="1" dirty="0" smtClean="0">
                <a:latin typeface="Calibri"/>
                <a:ea typeface="Microsoft YaHei" pitchFamily="34" charset="-122"/>
                <a:cs typeface="Calibri"/>
              </a:rPr>
              <a:t>Prenos modela po vsej Sloveniji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sl-SI" sz="2400" b="1" dirty="0">
              <a:latin typeface="Calibri"/>
              <a:ea typeface="Microsoft YaHei" pitchFamily="34" charset="-122"/>
              <a:cs typeface="Calibri"/>
            </a:endParaRP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50000"/>
              <a:buFont typeface="Wingdings" pitchFamily="2" charset="2"/>
              <a:buChar char="q"/>
            </a:pPr>
            <a:r>
              <a:rPr lang="sl-SI" sz="2400" dirty="0">
                <a:latin typeface="Calibri"/>
                <a:cs typeface="Calibri"/>
              </a:rPr>
              <a:t> prostori za </a:t>
            </a:r>
            <a:r>
              <a:rPr lang="sl-SI" sz="2400" b="1" dirty="0">
                <a:latin typeface="Calibri"/>
                <a:cs typeface="Calibri"/>
              </a:rPr>
              <a:t>srečanja in dogodke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50000"/>
              <a:buFont typeface="Wingdings" pitchFamily="2" charset="2"/>
              <a:buChar char="q"/>
            </a:pPr>
            <a:r>
              <a:rPr lang="sl-SI" sz="2400" dirty="0">
                <a:latin typeface="Calibri"/>
                <a:cs typeface="Calibri"/>
              </a:rPr>
              <a:t> organizirane </a:t>
            </a:r>
            <a:r>
              <a:rPr lang="sl-SI" sz="2400" b="1" dirty="0">
                <a:latin typeface="Calibri"/>
                <a:cs typeface="Calibri"/>
              </a:rPr>
              <a:t>aktivnosti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50000"/>
              <a:buFont typeface="Wingdings" pitchFamily="2" charset="2"/>
              <a:buChar char="q"/>
            </a:pPr>
            <a:r>
              <a:rPr lang="sl-SI" sz="2400" b="1" dirty="0">
                <a:latin typeface="Calibri"/>
                <a:cs typeface="Calibri"/>
              </a:rPr>
              <a:t> dostop </a:t>
            </a:r>
            <a:r>
              <a:rPr lang="sl-SI" sz="2400" dirty="0">
                <a:latin typeface="Calibri"/>
                <a:cs typeface="Calibri"/>
              </a:rPr>
              <a:t>do računalnikov in znanja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50000"/>
              <a:buFont typeface="Wingdings" pitchFamily="2" charset="2"/>
              <a:buChar char="q"/>
            </a:pPr>
            <a:r>
              <a:rPr lang="sl-SI" sz="2400" dirty="0">
                <a:latin typeface="Calibri"/>
                <a:cs typeface="Calibri"/>
              </a:rPr>
              <a:t> </a:t>
            </a:r>
            <a:r>
              <a:rPr lang="sl-SI" sz="2400" b="1" dirty="0">
                <a:latin typeface="Calibri"/>
                <a:cs typeface="Calibri"/>
              </a:rPr>
              <a:t>izmenjava znanja in izkušenj</a:t>
            </a:r>
            <a:r>
              <a:rPr lang="sl-SI" sz="2400" dirty="0">
                <a:latin typeface="Calibri"/>
                <a:cs typeface="Calibri"/>
              </a:rPr>
              <a:t> med mlajšimi in </a:t>
            </a:r>
            <a:r>
              <a:rPr lang="sl-SI" sz="2400" dirty="0" smtClean="0">
                <a:latin typeface="Calibri"/>
                <a:cs typeface="Calibri"/>
              </a:rPr>
              <a:t>starejšimi</a:t>
            </a:r>
          </a:p>
          <a:p>
            <a:pPr marL="34290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50000"/>
              <a:buFont typeface="Arial"/>
              <a:buChar char="•"/>
            </a:pPr>
            <a:endParaRPr lang="sl-SI" sz="2400" dirty="0">
              <a:latin typeface="Calibri"/>
              <a:cs typeface="Calibri"/>
            </a:endParaRP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50000"/>
            </a:pPr>
            <a:r>
              <a:rPr lang="sl-SI" sz="2400" b="1" dirty="0" smtClean="0">
                <a:solidFill>
                  <a:srgbClr val="FF6600"/>
                </a:solidFill>
                <a:latin typeface="Calibri"/>
                <a:cs typeface="Calibri"/>
              </a:rPr>
              <a:t>IT DEMO CENTER</a:t>
            </a:r>
            <a:r>
              <a:rPr lang="sl-SI" sz="2400" dirty="0" smtClean="0">
                <a:latin typeface="Calibri"/>
                <a:cs typeface="Calibri"/>
              </a:rPr>
              <a:t> – prostor za izpostavitev starejšim prijazne tehnologije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50000"/>
              <a:buFont typeface="Wingdings" pitchFamily="2" charset="2"/>
              <a:buChar char="q"/>
            </a:pPr>
            <a:endParaRPr lang="sl-SI" sz="2400" dirty="0">
              <a:latin typeface="Calibri"/>
              <a:ea typeface="Microsoft YaHei" pitchFamily="34" charset="-122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036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1529767" y="179334"/>
            <a:ext cx="5940449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sl-SI" sz="5400" b="1" dirty="0" smtClean="0">
                <a:solidFill>
                  <a:srgbClr val="FF6600"/>
                </a:solidFill>
              </a:rPr>
              <a:t>SIMBIOZA ŠOLA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543" y="908720"/>
            <a:ext cx="8080921" cy="5242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sl-SI" sz="2400" b="1" dirty="0">
              <a:latin typeface="Calibri"/>
              <a:ea typeface="Microsoft YaHei" pitchFamily="34" charset="-122"/>
              <a:cs typeface="Calibri"/>
            </a:endParaRPr>
          </a:p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</a:pPr>
            <a:r>
              <a:rPr lang="sl-SI" sz="2800" dirty="0">
                <a:solidFill>
                  <a:schemeClr val="tx1"/>
                </a:solidFill>
                <a:latin typeface="Calibri"/>
                <a:cs typeface="Calibri"/>
              </a:rPr>
              <a:t>Vzpostavitev mreže šol, ki bodo </a:t>
            </a:r>
            <a:r>
              <a:rPr lang="sl-SI" sz="2800" b="1" dirty="0" smtClean="0">
                <a:solidFill>
                  <a:schemeClr val="tx1"/>
                </a:solidFill>
                <a:latin typeface="Calibri"/>
                <a:cs typeface="Calibri"/>
              </a:rPr>
              <a:t>dvakrat</a:t>
            </a:r>
            <a:r>
              <a:rPr lang="sl-SI" sz="28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sl-SI" sz="2800" dirty="0">
                <a:solidFill>
                  <a:schemeClr val="tx1"/>
                </a:solidFill>
                <a:latin typeface="Calibri"/>
                <a:cs typeface="Calibri"/>
              </a:rPr>
              <a:t>letno izvajale </a:t>
            </a:r>
            <a:r>
              <a:rPr lang="sl-SI" sz="2800" b="1" dirty="0">
                <a:solidFill>
                  <a:schemeClr val="tx1"/>
                </a:solidFill>
                <a:latin typeface="Calibri"/>
                <a:cs typeface="Calibri"/>
              </a:rPr>
              <a:t>Simbioza </a:t>
            </a:r>
            <a:r>
              <a:rPr lang="sl-SI" sz="2800" b="1" dirty="0" smtClean="0">
                <a:solidFill>
                  <a:schemeClr val="tx1"/>
                </a:solidFill>
                <a:latin typeface="Calibri"/>
                <a:cs typeface="Calibri"/>
              </a:rPr>
              <a:t>delavnice </a:t>
            </a:r>
            <a:r>
              <a:rPr lang="sl-SI" sz="2800" dirty="0" smtClean="0">
                <a:solidFill>
                  <a:schemeClr val="tx1"/>
                </a:solidFill>
                <a:latin typeface="Calibri"/>
                <a:cs typeface="Calibri"/>
              </a:rPr>
              <a:t>(10 urni tečaj), način izvajanja in termine določi šola sama.</a:t>
            </a:r>
          </a:p>
          <a:p>
            <a:pPr marL="34290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endParaRPr lang="sl-SI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</a:pPr>
            <a:endParaRPr lang="sl-SI" sz="28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</a:pPr>
            <a:r>
              <a:rPr lang="sl-SI" sz="2800" b="1" dirty="0" smtClean="0">
                <a:solidFill>
                  <a:schemeClr val="tx1"/>
                </a:solidFill>
                <a:latin typeface="Calibri"/>
                <a:cs typeface="Calibri"/>
              </a:rPr>
              <a:t>Varovanec iz lokalnega okolja </a:t>
            </a:r>
            <a:r>
              <a:rPr lang="sl-SI" sz="2800" dirty="0" smtClean="0">
                <a:solidFill>
                  <a:schemeClr val="tx1"/>
                </a:solidFill>
                <a:latin typeface="Calibri"/>
                <a:cs typeface="Calibri"/>
              </a:rPr>
              <a:t>(nadgrajevanje računalniškega znanja, prenos izkušenj na mlade, obseg določi šola sama)</a:t>
            </a:r>
            <a:r>
              <a:rPr lang="sl-SI" sz="2800" b="1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endParaRPr lang="sl-SI" sz="23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7"/>
            <a:r>
              <a:rPr lang="sl-SI" sz="4800" b="1" dirty="0">
                <a:solidFill>
                  <a:srgbClr val="F79646"/>
                </a:solidFill>
                <a:latin typeface="Arial Black"/>
                <a:cs typeface="Arial Black"/>
              </a:rPr>
              <a:t> </a:t>
            </a:r>
            <a:r>
              <a:rPr lang="sl-SI" sz="4800" b="1" dirty="0">
                <a:solidFill>
                  <a:schemeClr val="accent6">
                    <a:lumMod val="75000"/>
                  </a:schemeClr>
                </a:solidFill>
                <a:latin typeface="Arial Black"/>
                <a:cs typeface="Arial Black"/>
              </a:rPr>
              <a:t>=</a:t>
            </a:r>
          </a:p>
          <a:p>
            <a:pPr algn="ctr"/>
            <a:r>
              <a:rPr lang="en-US" sz="2800" dirty="0">
                <a:latin typeface="Calibri"/>
                <a:cs typeface="Calibri"/>
              </a:rPr>
              <a:t>Pridobitev naziva </a:t>
            </a:r>
            <a:r>
              <a:rPr lang="en-US" sz="2800" b="1" dirty="0">
                <a:latin typeface="Calibri"/>
                <a:cs typeface="Calibri"/>
              </a:rPr>
              <a:t>Simbioza Šola</a:t>
            </a:r>
            <a:r>
              <a:rPr lang="en-US" sz="2800" dirty="0">
                <a:latin typeface="Calibri"/>
                <a:cs typeface="Calibri"/>
              </a:rPr>
              <a:t> in vključitev v mrežo Simbioza Šol.</a:t>
            </a:r>
          </a:p>
        </p:txBody>
      </p:sp>
      <p:pic>
        <p:nvPicPr>
          <p:cNvPr id="6" name="Picture 5" descr="logo_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829852" cy="448314"/>
          </a:xfrm>
          <a:prstGeom prst="rect">
            <a:avLst/>
          </a:prstGeom>
        </p:spPr>
      </p:pic>
      <p:sp>
        <p:nvSpPr>
          <p:cNvPr id="7" name="Plus 6"/>
          <p:cNvSpPr/>
          <p:nvPr/>
        </p:nvSpPr>
        <p:spPr>
          <a:xfrm>
            <a:off x="4139952" y="2708920"/>
            <a:ext cx="606672" cy="579402"/>
          </a:xfrm>
          <a:prstGeom prst="mathPlus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40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052736"/>
            <a:ext cx="7855528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Vnašanje vrednote </a:t>
            </a: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medgeneracijskega sodelovanja in povezovanja </a:t>
            </a: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že v OŠ in SŠ</a:t>
            </a:r>
          </a:p>
          <a:p>
            <a:pPr marL="342900" indent="-342900"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dirty="0">
                <a:latin typeface="Calibri"/>
                <a:cs typeface="Calibri"/>
              </a:rPr>
              <a:t>Obojestransko spoštovanje med mladimi in starejšimi</a:t>
            </a:r>
            <a:endParaRPr lang="sl-SI" sz="23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Spodbujanje prostovoljstva </a:t>
            </a: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med mladimi </a:t>
            </a:r>
          </a:p>
          <a:p>
            <a:pPr marL="342900" indent="-342900"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Povečevanje </a:t>
            </a: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e-pismenost starejših </a:t>
            </a:r>
          </a:p>
          <a:p>
            <a:pPr marL="342900" indent="-342900"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Socialna </a:t>
            </a: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vključenost starejših in mladih </a:t>
            </a:r>
          </a:p>
          <a:p>
            <a:pPr marL="342900" indent="-342900"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Osebnostni </a:t>
            </a: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razvoj in aktivno družbeno sodelovanje </a:t>
            </a:r>
          </a:p>
          <a:p>
            <a:pPr marL="342900" indent="-342900"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Krepitev </a:t>
            </a: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socialnih omrežij in socialnega kapitala udeležencev </a:t>
            </a:r>
          </a:p>
          <a:p>
            <a:pPr marL="342900" indent="-342900"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Večanje </a:t>
            </a: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kohezivnosti lokalne skupnosti </a:t>
            </a:r>
          </a:p>
          <a:p>
            <a:endParaRPr lang="sl-SI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1529767" y="179334"/>
            <a:ext cx="5940449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sl-SI" sz="4000" b="1" dirty="0" smtClean="0">
                <a:solidFill>
                  <a:srgbClr val="FF6600"/>
                </a:solidFill>
              </a:rPr>
              <a:t>SIMBIOZA ŠOLE: CILJI</a:t>
            </a:r>
          </a:p>
        </p:txBody>
      </p:sp>
      <p:pic>
        <p:nvPicPr>
          <p:cNvPr id="6" name="Picture 5" descr="logo_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829852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65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906078"/>
            <a:ext cx="4232563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b="1" u="sng" dirty="0" smtClean="0">
                <a:solidFill>
                  <a:srgbClr val="FF6600"/>
                </a:solidFill>
              </a:rPr>
              <a:t>SIMBIOZA DELAVNICE</a:t>
            </a:r>
          </a:p>
          <a:p>
            <a:endParaRPr lang="sl-SI" dirty="0" smtClean="0"/>
          </a:p>
          <a:p>
            <a:pPr marL="342900" indent="-3429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Izvajanje </a:t>
            </a:r>
            <a:r>
              <a:rPr lang="sl-SI" sz="2300" b="1" dirty="0">
                <a:solidFill>
                  <a:schemeClr val="tx1"/>
                </a:solidFill>
                <a:latin typeface="Calibri"/>
                <a:cs typeface="Calibri"/>
              </a:rPr>
              <a:t>dvakrat</a:t>
            </a: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 letno</a:t>
            </a:r>
          </a:p>
          <a:p>
            <a:pPr marL="342900" indent="-3429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Tečaj obsega </a:t>
            </a:r>
            <a:r>
              <a:rPr lang="sl-SI" sz="2300" b="1" dirty="0">
                <a:solidFill>
                  <a:schemeClr val="tx1"/>
                </a:solidFill>
                <a:latin typeface="Calibri"/>
                <a:cs typeface="Calibri"/>
              </a:rPr>
              <a:t>5 modulov po dve uri</a:t>
            </a:r>
          </a:p>
          <a:p>
            <a:pPr marL="342900" lvl="5" indent="-3429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Osnove računalništva + Word</a:t>
            </a:r>
          </a:p>
          <a:p>
            <a:pPr marL="342900" lvl="5" indent="-3429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Ponovitev + Osnove interneta</a:t>
            </a:r>
          </a:p>
          <a:p>
            <a:pPr marL="342900" lvl="5" indent="-3429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Internet + Elektronska pošta</a:t>
            </a:r>
          </a:p>
          <a:p>
            <a:pPr marL="342900" lvl="5" indent="-3429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Ponovitev + Elektronska pošta</a:t>
            </a:r>
          </a:p>
          <a:p>
            <a:pPr marL="342900" lvl="5" indent="-3429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Mobilna telefonija + Fotografija</a:t>
            </a:r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5" name="TextBox 4"/>
          <p:cNvSpPr txBox="1"/>
          <p:nvPr/>
        </p:nvSpPr>
        <p:spPr>
          <a:xfrm>
            <a:off x="4918363" y="906078"/>
            <a:ext cx="385416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b="1" u="sng" dirty="0" smtClean="0">
                <a:solidFill>
                  <a:srgbClr val="FF6600"/>
                </a:solidFill>
              </a:rPr>
              <a:t>VAROVANEC</a:t>
            </a:r>
          </a:p>
          <a:p>
            <a:endParaRPr lang="sl-SI" dirty="0" smtClean="0"/>
          </a:p>
          <a:p>
            <a:pPr marL="342900" indent="-3429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Prenos znanja na mlajše</a:t>
            </a:r>
          </a:p>
          <a:p>
            <a:pPr marL="342900" indent="-3429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Druženje</a:t>
            </a:r>
          </a:p>
          <a:p>
            <a:pPr marL="342900" indent="-3429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Medgeneracijsko povezovanje</a:t>
            </a:r>
          </a:p>
          <a:p>
            <a:pPr marL="342900" indent="-3429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dirty="0">
                <a:latin typeface="Calibri"/>
                <a:cs typeface="Calibri"/>
              </a:rPr>
              <a:t>Arhiviranje kulturne dediščine naroda in/ali lokalne skupnosti</a:t>
            </a:r>
          </a:p>
          <a:p>
            <a:pPr marL="342900" indent="-3429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Krepitev odnosov v lokalni skupnosti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6" name="Picture 5" descr="logo_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829852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61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2836" y="997527"/>
            <a:ext cx="7585364" cy="439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</a:pP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Na voljo:</a:t>
            </a:r>
          </a:p>
          <a:p>
            <a:pPr marL="342900" lvl="2" indent="-342900"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b="1" dirty="0" smtClean="0">
                <a:solidFill>
                  <a:schemeClr val="tx1"/>
                </a:solidFill>
                <a:latin typeface="Calibri"/>
                <a:cs typeface="Calibri"/>
              </a:rPr>
              <a:t>priročnik</a:t>
            </a: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 dela s starejšimi</a:t>
            </a:r>
          </a:p>
          <a:p>
            <a:pPr marL="342900" lvl="2" indent="-342900"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b="1" dirty="0" smtClean="0">
                <a:solidFill>
                  <a:schemeClr val="tx1"/>
                </a:solidFill>
                <a:latin typeface="Calibri"/>
                <a:cs typeface="Calibri"/>
              </a:rPr>
              <a:t>strokovna </a:t>
            </a:r>
            <a:r>
              <a:rPr lang="sl-SI" sz="2300" b="1" dirty="0">
                <a:solidFill>
                  <a:schemeClr val="tx1"/>
                </a:solidFill>
                <a:latin typeface="Calibri"/>
                <a:cs typeface="Calibri"/>
              </a:rPr>
              <a:t>pomoč </a:t>
            </a: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s strani </a:t>
            </a: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Simbioza </a:t>
            </a:r>
          </a:p>
          <a:p>
            <a:pPr marL="342900" lvl="2" indent="-342900"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r>
              <a:rPr lang="sl-SI" sz="2300" b="1" dirty="0" smtClean="0">
                <a:solidFill>
                  <a:schemeClr val="tx1"/>
                </a:solidFill>
                <a:latin typeface="Calibri"/>
                <a:cs typeface="Calibri"/>
              </a:rPr>
              <a:t>gradivo</a:t>
            </a: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za poučevanje uporabe računalnika </a:t>
            </a:r>
            <a:r>
              <a:rPr lang="sl-SI" sz="2300" dirty="0" smtClean="0">
                <a:solidFill>
                  <a:schemeClr val="tx1"/>
                </a:solidFill>
                <a:latin typeface="Calibri"/>
                <a:cs typeface="Calibri"/>
              </a:rPr>
              <a:t>preko </a:t>
            </a:r>
            <a:r>
              <a:rPr lang="sl-SI" sz="2300" dirty="0">
                <a:solidFill>
                  <a:schemeClr val="tx1"/>
                </a:solidFill>
                <a:latin typeface="Calibri"/>
                <a:cs typeface="Calibri"/>
              </a:rPr>
              <a:t>interneta in e-pošte</a:t>
            </a:r>
          </a:p>
          <a:p>
            <a:pPr marL="342900" lvl="1" indent="-3429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charset="2"/>
              <a:buChar char="q"/>
            </a:pPr>
            <a:endParaRPr lang="sl-SI" sz="23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50000"/>
            </a:pPr>
            <a:r>
              <a:rPr lang="sl-SI" sz="2800" b="1" dirty="0" smtClean="0">
                <a:solidFill>
                  <a:schemeClr val="tx1"/>
                </a:solidFill>
                <a:latin typeface="Calibri"/>
                <a:cs typeface="Calibri"/>
              </a:rPr>
              <a:t>Šola </a:t>
            </a:r>
            <a:r>
              <a:rPr lang="sl-SI" sz="2800" b="1" dirty="0">
                <a:solidFill>
                  <a:schemeClr val="tx1"/>
                </a:solidFill>
                <a:latin typeface="Calibri"/>
                <a:cs typeface="Calibri"/>
              </a:rPr>
              <a:t>s pripravo modulov v okviru tečaja uporabe računalnika in dela s starejšimi </a:t>
            </a:r>
            <a:r>
              <a:rPr lang="sl-SI" sz="2800" b="1" dirty="0">
                <a:solidFill>
                  <a:srgbClr val="FF6600"/>
                </a:solidFill>
                <a:latin typeface="Calibri"/>
                <a:cs typeface="Calibri"/>
              </a:rPr>
              <a:t>ne bo imela dodatnega dela. </a:t>
            </a:r>
          </a:p>
        </p:txBody>
      </p:sp>
      <p:pic>
        <p:nvPicPr>
          <p:cNvPr id="5" name="Picture 4" descr="logo_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829852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72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632" y="-1714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3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Najprej, hvala	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 smtClean="0"/>
              <a:t>Vsem, ki so pomagali, da je Simbioza postala zgodba uspeha: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/>
              <a:t>p</a:t>
            </a:r>
            <a:r>
              <a:rPr lang="sl-SI" dirty="0" smtClean="0"/>
              <a:t>redvsem 10.000 prostovoljcev </a:t>
            </a:r>
          </a:p>
          <a:p>
            <a:r>
              <a:rPr lang="sl-SI" dirty="0"/>
              <a:t>l</a:t>
            </a:r>
            <a:r>
              <a:rPr lang="sl-SI" dirty="0" smtClean="0"/>
              <a:t>okacijam</a:t>
            </a:r>
          </a:p>
          <a:p>
            <a:r>
              <a:rPr lang="sl-SI" dirty="0"/>
              <a:t>g</a:t>
            </a:r>
            <a:r>
              <a:rPr lang="sl-SI" dirty="0" smtClean="0"/>
              <a:t>ospodarstvu </a:t>
            </a:r>
          </a:p>
          <a:p>
            <a:r>
              <a:rPr lang="sl-SI" dirty="0" smtClean="0"/>
              <a:t>izjemni ekipi projekta Simbioza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Slovenija je postala povezana, medgeneracijsko sodelovanje pa je postala pomembna tema. </a:t>
            </a:r>
          </a:p>
          <a:p>
            <a:endParaRPr lang="sl-SI" dirty="0"/>
          </a:p>
        </p:txBody>
      </p:sp>
      <p:pic>
        <p:nvPicPr>
          <p:cNvPr id="4" name="Picture 3" descr="logo_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829852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7"/>
          <p:cNvSpPr txBox="1"/>
          <p:nvPr/>
        </p:nvSpPr>
        <p:spPr>
          <a:xfrm>
            <a:off x="1907704" y="3068960"/>
            <a:ext cx="53285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err="1" smtClean="0">
                <a:solidFill>
                  <a:schemeClr val="tx1"/>
                </a:solidFill>
                <a:latin typeface="Calibri"/>
                <a:cs typeface="Calibri"/>
              </a:rPr>
              <a:t>info@simbioza.eu</a:t>
            </a:r>
            <a:endParaRPr lang="sl-SI" sz="20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sl-SI" sz="2000" b="1" dirty="0" err="1" smtClean="0">
                <a:solidFill>
                  <a:schemeClr val="tx1"/>
                </a:solidFill>
                <a:latin typeface="Calibri"/>
                <a:cs typeface="Calibri"/>
              </a:rPr>
              <a:t>www.simbioza.eu</a:t>
            </a:r>
            <a:endParaRPr lang="sl-SI" sz="20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sl-SI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sl-SI" sz="2000" b="1" dirty="0" smtClean="0">
                <a:solidFill>
                  <a:schemeClr val="tx1"/>
                </a:solidFill>
                <a:latin typeface="Calibri"/>
                <a:cs typeface="Calibri"/>
              </a:rPr>
              <a:t>Pobudnik projekta</a:t>
            </a:r>
          </a:p>
          <a:p>
            <a:pPr algn="ctr"/>
            <a:r>
              <a:rPr lang="sl-SI" sz="2000" b="1" dirty="0" smtClean="0">
                <a:solidFill>
                  <a:schemeClr val="tx1"/>
                </a:solidFill>
                <a:latin typeface="Calibri"/>
                <a:cs typeface="Calibri"/>
              </a:rPr>
              <a:t>Žiga Vavpotič</a:t>
            </a:r>
          </a:p>
          <a:p>
            <a:pPr algn="ctr"/>
            <a:r>
              <a:rPr lang="sl-SI" sz="2000" dirty="0" err="1" smtClean="0">
                <a:solidFill>
                  <a:schemeClr val="tx1"/>
                </a:solidFill>
                <a:latin typeface="Calibri"/>
                <a:cs typeface="Calibri"/>
              </a:rPr>
              <a:t>ziga.vavpotic@simbioza.eu</a:t>
            </a:r>
            <a:endParaRPr lang="sl-SI" sz="2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sl-SI" sz="20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sl-SI" sz="2000" b="1" dirty="0" smtClean="0">
                <a:solidFill>
                  <a:schemeClr val="tx1"/>
                </a:solidFill>
                <a:latin typeface="Calibri"/>
                <a:cs typeface="Calibri"/>
              </a:rPr>
              <a:t>Vodja projekta</a:t>
            </a:r>
          </a:p>
          <a:p>
            <a:pPr algn="ctr"/>
            <a:r>
              <a:rPr lang="sl-SI" sz="2000" b="1" dirty="0" smtClean="0">
                <a:solidFill>
                  <a:schemeClr val="tx1"/>
                </a:solidFill>
                <a:latin typeface="Calibri"/>
                <a:cs typeface="Calibri"/>
              </a:rPr>
              <a:t>Ana Pleško</a:t>
            </a:r>
          </a:p>
          <a:p>
            <a:pPr algn="ctr"/>
            <a:r>
              <a:rPr lang="sl-SI" sz="2000" dirty="0" err="1" smtClean="0">
                <a:solidFill>
                  <a:schemeClr val="tx1"/>
                </a:solidFill>
                <a:latin typeface="Calibri"/>
                <a:cs typeface="Calibri"/>
              </a:rPr>
              <a:t>ana.plesko@simbioza.eu</a:t>
            </a:r>
            <a:endParaRPr lang="sl-SI" sz="2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sl-SI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6238503" cy="152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97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 algn="ctr">
              <a:buNone/>
            </a:pP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ZAVOD 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YPSILON JE </a:t>
            </a:r>
            <a:endParaRPr lang="sl-SI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STIČIŠČE 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IN MISELNO SREDIŠČE </a:t>
            </a:r>
            <a:endParaRPr lang="sl-SI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ZA 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MLADE MED 20. IN 30. LETOM, </a:t>
            </a:r>
            <a:endParaRPr lang="sl-SI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KI 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ZDRUŽUJE PROAKTIVNE, RAZMIŠLJUJOČE IN ODGOVORNE POSAMEZNIKE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3" descr="logo_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829852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3016" y="-459432"/>
            <a:ext cx="14472670" cy="81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Začetek: Kras, babica </a:t>
            </a:r>
            <a:endParaRPr lang="sl-S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5" name="Picture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829852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l-SI" dirty="0" err="1" smtClean="0"/>
              <a:t>When</a:t>
            </a:r>
            <a:r>
              <a:rPr lang="sl-SI" dirty="0" smtClean="0"/>
              <a:t> </a:t>
            </a:r>
            <a:r>
              <a:rPr lang="sl-SI" dirty="0" err="1" smtClean="0"/>
              <a:t>numbers</a:t>
            </a:r>
            <a:r>
              <a:rPr lang="sl-SI" dirty="0" smtClean="0"/>
              <a:t> talk…</a:t>
            </a:r>
            <a:endParaRPr lang="sl-SI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18" y="980728"/>
            <a:ext cx="7454963" cy="5211500"/>
          </a:xfrm>
          <a:prstGeom prst="rect">
            <a:avLst/>
          </a:prstGeom>
        </p:spPr>
      </p:pic>
      <p:pic>
        <p:nvPicPr>
          <p:cNvPr id="5" name="Picture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829852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infograf2012.pdf - Adobe Reader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6"/>
          </a:xfrm>
        </p:spPr>
      </p:pic>
      <p:pic>
        <p:nvPicPr>
          <p:cNvPr id="5" name="Slika 4" descr="infograf2012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9782" y="-747464"/>
            <a:ext cx="14323563" cy="77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72"/>
            <a:ext cx="9144000" cy="6359283"/>
          </a:xfrm>
        </p:spPr>
      </p:pic>
      <p:pic>
        <p:nvPicPr>
          <p:cNvPr id="5" name="Picture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76035"/>
            <a:ext cx="1829852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N7pfM9CU2H0c6_FPGJj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idL1jbgUWIbFhJZGBPq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pDlCHwiEuAQHOf2_O0Z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pY_A6JiUqFp8NRJIXo2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qA9uvQT0OmPdp.nGQIU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ypm46lSk.DdLDOtfaMw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xW89TK_0usauZ3Y.E7t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_VOBrIM0mpZsY3ysCRq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E1OOUoP0G9URhC8h6Kg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IrDFqUeUCUgBkfGdGUM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5LSJNfZ0OVksg_HYTmY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1zXzrQvUSjsr.k.555K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vdR35FCEq7T0mKr5haA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XWVliXAEeDFBFbvsYsx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H3hKmM6kuJaSr09UiI2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ksqfQ2UEaAEhp_pSN4z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DD_ajUvEGzI8wtffLRo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UEL0L7F0iNu3rIoZxIb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aCAAHRCE.7U3RVfiUQk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ElVSRwoUOWsGV_aopt4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7T3w6bO0mWPKZUlGcui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kVAVZpVU.zmtmwi5Doi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I3CMFq8UqC_WHoDcQHC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na.vDAlUCbzINFW251X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2iarU2X0aHiHkYcnvP1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SSwvATc0iO4la6umZBe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0TotaVU0eOdcLSdlBKu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.BaeuctUGdFf3QanWB4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qodArLSkOZzNV_jx6jW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LHSAaAvEev0vTrDeW.L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Mr7xlXOFkOjbknD_Aopk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TD_xeOp0C6CdPk7K00r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tInGCEt0uzQsK3gi.gQ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ruKz3REk2TvViJXvf_N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UiMo7buEWD9_0qm8vXt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o_3NOn3UCxK.gSUtUhw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15721bRE.uw672OR1.n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pvy4l.C0K5UV3nchFb.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0sK38rvkGgI_v7nfJ82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tUYO5wD0al62WhlOXnp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ExMScajEGeNw_vP604M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_W5toLHUOCAzvvN.WvY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oWsJHcOkGiymy0heDCP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Gk6CynmUa9DURoB.r9s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ReNUm3mUW1_KnsKjkC6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9LrH8xmkykIrc5W28wM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nXLslIn0KqzZ.w5t.wZ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oOZnFDV0O9gvU7.T1g_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dol8B.mUiSt_psGmV9u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DFTfv.8U6hk9sQ8wySR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ET5DS_KkqrSOCfug5Ua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OEErmSpkqd2Z3BPE2R8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VRbCpGgESuLoTu_b9y7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40jnXu85Em2gkiSIz2Yc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hanGE3PU2IpWlL2.CAf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atgwpeD7k.pqCtLhcVcm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8.EAZhCikG6T6tTbqCG6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2u1w5Ij0eZK_.dIMx25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9OAh0M76U6e4RNiHzwnV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AiYoDV1EKVHpImlVz.S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FnyhX0oEicB1wRoQvxu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Z7cUdSwE.VzopLBQB85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SHWwP5CEmQ1ILNrxM46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SSU5Wvl0eELFY35AYPz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dakBViAk6DG3sUXCV9r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lr1NcIXkC1vIMYtcsj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Slwv4rLk66uU97xWfPo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BybIY9E0uAjXDCMjggI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vK2Q52zc0.egfiIU93y.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1039</Words>
  <Application>Microsoft Office PowerPoint</Application>
  <PresentationFormat>Diaprojekcija na zaslonu (4:3)</PresentationFormat>
  <Paragraphs>273</Paragraphs>
  <Slides>30</Slides>
  <Notes>8</Notes>
  <HiddenSlides>0</HiddenSlides>
  <MMClips>0</MMClips>
  <ScaleCrop>false</ScaleCrop>
  <HeadingPairs>
    <vt:vector size="8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30</vt:i4>
      </vt:variant>
    </vt:vector>
  </HeadingPairs>
  <TitlesOfParts>
    <vt:vector size="39" baseType="lpstr">
      <vt:lpstr>Microsoft YaHei</vt:lpstr>
      <vt:lpstr>Arial</vt:lpstr>
      <vt:lpstr>Arial Black</vt:lpstr>
      <vt:lpstr>Calibri</vt:lpstr>
      <vt:lpstr>Century Schoolbook</vt:lpstr>
      <vt:lpstr>Times New Roman</vt:lpstr>
      <vt:lpstr>Wingdings</vt:lpstr>
      <vt:lpstr>Office Theme</vt:lpstr>
      <vt:lpstr>Chart</vt:lpstr>
      <vt:lpstr>PowerPointova predstavitev</vt:lpstr>
      <vt:lpstr>Od vprašanja: Žiga, kaj je WWW?, do socialne inovacije, predlagane s strani Republike Slovenije za UN Population Award </vt:lpstr>
      <vt:lpstr>Najprej, hvala </vt:lpstr>
      <vt:lpstr>PowerPointova predstavitev</vt:lpstr>
      <vt:lpstr>PowerPointova predstavitev</vt:lpstr>
      <vt:lpstr>Začetek: Kras, babica </vt:lpstr>
      <vt:lpstr>When numbers talk…</vt:lpstr>
      <vt:lpstr>PowerPointova predstavitev</vt:lpstr>
      <vt:lpstr>PowerPointova predstavitev</vt:lpstr>
      <vt:lpstr>IZHODIŠČA</vt:lpstr>
      <vt:lpstr>SLOVENIJA ZAOSTAJA ZA EU…</vt:lpstr>
      <vt:lpstr>PowerPointova predstavitev</vt:lpstr>
      <vt:lpstr>PowerPointova predstavitev</vt:lpstr>
      <vt:lpstr>GENERACIJA Y …</vt:lpstr>
      <vt:lpstr>IZHODIŠČA</vt:lpstr>
      <vt:lpstr>PowerPointova predstavitev</vt:lpstr>
      <vt:lpstr>     POTEK DELAVNIC IN INFORMACIJE</vt:lpstr>
      <vt:lpstr>PowerPointova predstavitev</vt:lpstr>
      <vt:lpstr> SIMBIOZA NADALJEVANJE…</vt:lpstr>
      <vt:lpstr> SIMBIOZA NADALJEVANJE…</vt:lpstr>
      <vt:lpstr>PowerPointova predstavitev</vt:lpstr>
      <vt:lpstr> SIMBIOZA NADALJEVANJE…</vt:lpstr>
      <vt:lpstr> SIMBIOZA NADALJEVANJE…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Tjaša</dc:creator>
  <cp:lastModifiedBy>Microsoftov račun</cp:lastModifiedBy>
  <cp:revision>44</cp:revision>
  <dcterms:created xsi:type="dcterms:W3CDTF">2012-03-02T09:14:36Z</dcterms:created>
  <dcterms:modified xsi:type="dcterms:W3CDTF">2014-03-10T12:49:40Z</dcterms:modified>
</cp:coreProperties>
</file>